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omments/comment2.xml" ContentType="application/vnd.openxmlformats-officedocument.presentationml.comment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omments/comment3.xml" ContentType="application/vnd.openxmlformats-officedocument.presentationml.comments+xml"/>
  <Override PartName="/ppt/notesSlides/notesSlide6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comments/comment5.xml" ContentType="application/vnd.openxmlformats-officedocument.presentationml.comments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comment6.xml" ContentType="application/vnd.openxmlformats-officedocument.presentationml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4"/>
    <p:sldMasterId id="2147483660" r:id="rId5"/>
  </p:sldMasterIdLst>
  <p:notesMasterIdLst>
    <p:notesMasterId r:id="rId29"/>
  </p:notesMasterIdLst>
  <p:handoutMasterIdLst>
    <p:handoutMasterId r:id="rId30"/>
  </p:handoutMasterIdLst>
  <p:sldIdLst>
    <p:sldId id="269" r:id="rId6"/>
    <p:sldId id="348" r:id="rId7"/>
    <p:sldId id="356" r:id="rId8"/>
    <p:sldId id="349" r:id="rId9"/>
    <p:sldId id="350" r:id="rId10"/>
    <p:sldId id="355" r:id="rId11"/>
    <p:sldId id="351" r:id="rId12"/>
    <p:sldId id="352" r:id="rId13"/>
    <p:sldId id="357" r:id="rId14"/>
    <p:sldId id="279" r:id="rId15"/>
    <p:sldId id="281" r:id="rId16"/>
    <p:sldId id="282" r:id="rId17"/>
    <p:sldId id="278" r:id="rId18"/>
    <p:sldId id="272" r:id="rId19"/>
    <p:sldId id="284" r:id="rId20"/>
    <p:sldId id="285" r:id="rId21"/>
    <p:sldId id="287" r:id="rId22"/>
    <p:sldId id="288" r:id="rId23"/>
    <p:sldId id="286" r:id="rId24"/>
    <p:sldId id="289" r:id="rId25"/>
    <p:sldId id="290" r:id="rId26"/>
    <p:sldId id="291" r:id="rId27"/>
    <p:sldId id="292" r:id="rId28"/>
  </p:sldIdLst>
  <p:sldSz cx="9144000" cy="5143500" type="screen16x9"/>
  <p:notesSz cx="7010400" cy="9296400"/>
  <p:custDataLst>
    <p:tags r:id="rId3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nny  Dunning" initials="JD" lastIdx="3" clrIdx="0">
    <p:extLst>
      <p:ext uri="{19B8F6BF-5375-455C-9EA6-DF929625EA0E}">
        <p15:presenceInfo xmlns:p15="http://schemas.microsoft.com/office/powerpoint/2012/main" userId="S::jdunning@octa.net::a6639214-6c1e-414c-870e-b6c37042a260" providerId="AD"/>
      </p:ext>
    </p:extLst>
  </p:cmAuthor>
  <p:cmAuthor id="2" name="Jennifer Bergener" initials="JB" lastIdx="10" clrIdx="1">
    <p:extLst>
      <p:ext uri="{19B8F6BF-5375-455C-9EA6-DF929625EA0E}">
        <p15:presenceInfo xmlns:p15="http://schemas.microsoft.com/office/powerpoint/2012/main" userId="S::jbergener@octa.net::5402385e-c533-4059-ba7f-78a0b5c501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397E"/>
    <a:srgbClr val="E46818"/>
    <a:srgbClr val="5B94DD"/>
    <a:srgbClr val="79A9ED"/>
    <a:srgbClr val="164E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2CBC00-B934-4A96-A3A4-27FAEF8E59EB}" v="1" dt="2019-12-30T17:48:31.0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731" autoAdjust="0"/>
  </p:normalViewPr>
  <p:slideViewPr>
    <p:cSldViewPr snapToGrid="0">
      <p:cViewPr varScale="1">
        <p:scale>
          <a:sx n="136" d="100"/>
          <a:sy n="136" d="100"/>
        </p:scale>
        <p:origin x="1350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390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octa-my.sharepoint.com/personal/jdunning_octa_net/Documents/My%20OCTA%20Docs/OC%20FLEX/All%20Trips_06172019_OCFlex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octa-my.sharepoint.com/personal/jdunning_octa_net/Documents/My%20OCTA%20Docs/OC%20FLEX/OC%20FLEX%20Analysis%20and%20Char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octa-my.sharepoint.com/personal/jdunning_octa_net/Documents/My%20OCTA%20Docs/OC%20FLEX/OC%20FLEX%20Analysis%20and%20Char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octa-my.sharepoint.com/personal/jdunning_octa_net/Documents/My%20OCTA%20Docs/OC%20FLEX/OC%20FLEX%20Analysis%20and%20Chart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octa-my.sharepoint.com/personal/jdunning_octa_net/Documents/My%20OCTA%20Docs/OC%20FLEX/OC%20FLEX%20Analysis%20and%20Chart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octa-my.sharepoint.com/personal/jdunning_octa_net/Documents/My%20OCTA%20Docs/OC%20FLEX/OC%20FLEX%20Analysis%20and%20Chart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OC FLEX Boardings by Month - To Date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Ridership_Productivity!$O$2</c:f>
              <c:strCache>
                <c:ptCount val="1"/>
                <c:pt idx="0">
                  <c:v>Blue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12"/>
              <c:layout>
                <c:manualLayout>
                  <c:x val="0"/>
                  <c:y val="3.49406009783355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56-4E40-B5DA-1688AE2A9F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Ridership_Productivity!$M$3:$M$15</c:f>
              <c:numCache>
                <c:formatCode>[$-409]mmm\-yy;@</c:formatCode>
                <c:ptCount val="13"/>
                <c:pt idx="0">
                  <c:v>43374</c:v>
                </c:pt>
                <c:pt idx="1">
                  <c:v>43405</c:v>
                </c:pt>
                <c:pt idx="2">
                  <c:v>43435</c:v>
                </c:pt>
                <c:pt idx="3">
                  <c:v>43466</c:v>
                </c:pt>
                <c:pt idx="4">
                  <c:v>43497</c:v>
                </c:pt>
                <c:pt idx="5">
                  <c:v>43525</c:v>
                </c:pt>
                <c:pt idx="6">
                  <c:v>43556</c:v>
                </c:pt>
                <c:pt idx="7">
                  <c:v>43586</c:v>
                </c:pt>
                <c:pt idx="8">
                  <c:v>43617</c:v>
                </c:pt>
                <c:pt idx="9">
                  <c:v>43647</c:v>
                </c:pt>
                <c:pt idx="10">
                  <c:v>43678</c:v>
                </c:pt>
                <c:pt idx="11">
                  <c:v>43709</c:v>
                </c:pt>
                <c:pt idx="12">
                  <c:v>43739</c:v>
                </c:pt>
              </c:numCache>
            </c:numRef>
          </c:cat>
          <c:val>
            <c:numRef>
              <c:f>Ridership_Productivity!$O$3:$O$15</c:f>
              <c:numCache>
                <c:formatCode>#,##0</c:formatCode>
                <c:ptCount val="13"/>
                <c:pt idx="0">
                  <c:v>280</c:v>
                </c:pt>
                <c:pt idx="1">
                  <c:v>733</c:v>
                </c:pt>
                <c:pt idx="2">
                  <c:v>792</c:v>
                </c:pt>
                <c:pt idx="3">
                  <c:v>798</c:v>
                </c:pt>
                <c:pt idx="4">
                  <c:v>821</c:v>
                </c:pt>
                <c:pt idx="5">
                  <c:v>1079</c:v>
                </c:pt>
                <c:pt idx="6">
                  <c:v>975</c:v>
                </c:pt>
                <c:pt idx="7">
                  <c:v>1133</c:v>
                </c:pt>
                <c:pt idx="8">
                  <c:v>1148</c:v>
                </c:pt>
                <c:pt idx="9">
                  <c:v>1032</c:v>
                </c:pt>
                <c:pt idx="10">
                  <c:v>1149</c:v>
                </c:pt>
                <c:pt idx="11">
                  <c:v>1037</c:v>
                </c:pt>
                <c:pt idx="12">
                  <c:v>980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56-4E40-B5DA-1688AE2A9FE4}"/>
            </c:ext>
          </c:extLst>
        </c:ser>
        <c:ser>
          <c:idx val="1"/>
          <c:order val="1"/>
          <c:tx>
            <c:strRef>
              <c:f>Ridership_Productivity!$P$2</c:f>
              <c:strCache>
                <c:ptCount val="1"/>
                <c:pt idx="0">
                  <c:v>Orange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dLbls>
            <c:dLbl>
              <c:idx val="1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056-4E40-B5DA-1688AE2A9F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Ridership_Productivity!$M$3:$M$15</c:f>
              <c:numCache>
                <c:formatCode>[$-409]mmm\-yy;@</c:formatCode>
                <c:ptCount val="13"/>
                <c:pt idx="0">
                  <c:v>43374</c:v>
                </c:pt>
                <c:pt idx="1">
                  <c:v>43405</c:v>
                </c:pt>
                <c:pt idx="2">
                  <c:v>43435</c:v>
                </c:pt>
                <c:pt idx="3">
                  <c:v>43466</c:v>
                </c:pt>
                <c:pt idx="4">
                  <c:v>43497</c:v>
                </c:pt>
                <c:pt idx="5">
                  <c:v>43525</c:v>
                </c:pt>
                <c:pt idx="6">
                  <c:v>43556</c:v>
                </c:pt>
                <c:pt idx="7">
                  <c:v>43586</c:v>
                </c:pt>
                <c:pt idx="8">
                  <c:v>43617</c:v>
                </c:pt>
                <c:pt idx="9">
                  <c:v>43647</c:v>
                </c:pt>
                <c:pt idx="10">
                  <c:v>43678</c:v>
                </c:pt>
                <c:pt idx="11">
                  <c:v>43709</c:v>
                </c:pt>
                <c:pt idx="12">
                  <c:v>43739</c:v>
                </c:pt>
              </c:numCache>
            </c:numRef>
          </c:cat>
          <c:val>
            <c:numRef>
              <c:f>Ridership_Productivity!$P$3:$P$15</c:f>
              <c:numCache>
                <c:formatCode>#,##0</c:formatCode>
                <c:ptCount val="13"/>
                <c:pt idx="0">
                  <c:v>293</c:v>
                </c:pt>
                <c:pt idx="1">
                  <c:v>883</c:v>
                </c:pt>
                <c:pt idx="2">
                  <c:v>1234</c:v>
                </c:pt>
                <c:pt idx="3">
                  <c:v>1618</c:v>
                </c:pt>
                <c:pt idx="4">
                  <c:v>1708</c:v>
                </c:pt>
                <c:pt idx="5">
                  <c:v>1986</c:v>
                </c:pt>
                <c:pt idx="6">
                  <c:v>2149</c:v>
                </c:pt>
                <c:pt idx="7">
                  <c:v>2165</c:v>
                </c:pt>
                <c:pt idx="8">
                  <c:v>2135</c:v>
                </c:pt>
                <c:pt idx="9">
                  <c:v>2396</c:v>
                </c:pt>
                <c:pt idx="10">
                  <c:v>2501</c:v>
                </c:pt>
                <c:pt idx="11">
                  <c:v>2784</c:v>
                </c:pt>
                <c:pt idx="12">
                  <c:v>2980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56-4E40-B5DA-1688AE2A9F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8583656"/>
        <c:axId val="115923456"/>
      </c:barChart>
      <c:dateAx>
        <c:axId val="198583656"/>
        <c:scaling>
          <c:orientation val="minMax"/>
        </c:scaling>
        <c:delete val="0"/>
        <c:axPos val="b"/>
        <c:numFmt formatCode="[$-409]mmm\-yy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5923456"/>
        <c:crosses val="autoZero"/>
        <c:auto val="1"/>
        <c:lblOffset val="100"/>
        <c:baseTimeUnit val="months"/>
      </c:dateAx>
      <c:valAx>
        <c:axId val="11592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8583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All_Measures!$D$53</c:f>
              <c:strCache>
                <c:ptCount val="1"/>
                <c:pt idx="0">
                  <c:v>HB-WM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2"/>
              <c:layout>
                <c:manualLayout>
                  <c:x val="-9.6450617283952034E-3"/>
                  <c:y val="1.74703004891683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D4F-45BE-B0AC-B545B0AD93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All_Measures!$A$54:$A$66</c:f>
              <c:numCache>
                <c:formatCode>mmm\-yy</c:formatCode>
                <c:ptCount val="13"/>
                <c:pt idx="0">
                  <c:v>43374</c:v>
                </c:pt>
                <c:pt idx="1">
                  <c:v>43405</c:v>
                </c:pt>
                <c:pt idx="2">
                  <c:v>43435</c:v>
                </c:pt>
                <c:pt idx="3">
                  <c:v>43466</c:v>
                </c:pt>
                <c:pt idx="4">
                  <c:v>43497</c:v>
                </c:pt>
                <c:pt idx="5">
                  <c:v>43525</c:v>
                </c:pt>
                <c:pt idx="6">
                  <c:v>43556</c:v>
                </c:pt>
                <c:pt idx="7">
                  <c:v>43586</c:v>
                </c:pt>
                <c:pt idx="8">
                  <c:v>43617</c:v>
                </c:pt>
                <c:pt idx="9">
                  <c:v>43647</c:v>
                </c:pt>
                <c:pt idx="10">
                  <c:v>43678</c:v>
                </c:pt>
                <c:pt idx="11">
                  <c:v>43709</c:v>
                </c:pt>
                <c:pt idx="12">
                  <c:v>43739</c:v>
                </c:pt>
              </c:numCache>
            </c:numRef>
          </c:cat>
          <c:val>
            <c:numRef>
              <c:f>All_Measures!$D$54:$D$66</c:f>
              <c:numCache>
                <c:formatCode>0.00</c:formatCode>
                <c:ptCount val="13"/>
                <c:pt idx="0">
                  <c:v>0.6161240987546428</c:v>
                </c:pt>
                <c:pt idx="1">
                  <c:v>0.90534163952293079</c:v>
                </c:pt>
                <c:pt idx="2">
                  <c:v>0.95786142775110261</c:v>
                </c:pt>
                <c:pt idx="3">
                  <c:v>0.92426187419768935</c:v>
                </c:pt>
                <c:pt idx="4">
                  <c:v>1.0873326412733904</c:v>
                </c:pt>
                <c:pt idx="5">
                  <c:v>1.2794612794612794</c:v>
                </c:pt>
                <c:pt idx="6">
                  <c:v>1.2103231252405129</c:v>
                </c:pt>
                <c:pt idx="7">
                  <c:v>1.3699789606055477</c:v>
                </c:pt>
                <c:pt idx="8">
                  <c:v>1.4583333333333333</c:v>
                </c:pt>
                <c:pt idx="9">
                  <c:v>1.2434484005060544</c:v>
                </c:pt>
                <c:pt idx="10">
                  <c:v>1.7461236368188007</c:v>
                </c:pt>
                <c:pt idx="11">
                  <c:v>1.9257911157331749</c:v>
                </c:pt>
                <c:pt idx="12">
                  <c:v>1.7907393195190586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4F-45BE-B0AC-B545B0AD93DF}"/>
            </c:ext>
          </c:extLst>
        </c:ser>
        <c:ser>
          <c:idx val="1"/>
          <c:order val="1"/>
          <c:tx>
            <c:strRef>
              <c:f>All_Measures!$H$53</c:f>
              <c:strCache>
                <c:ptCount val="1"/>
                <c:pt idx="0">
                  <c:v>AV-LN-MV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effectLst/>
          </c:spPr>
          <c:invertIfNegative val="0"/>
          <c:dLbls>
            <c:dLbl>
              <c:idx val="12"/>
              <c:layout>
                <c:manualLayout>
                  <c:x val="-2.8935185185185185E-2"/>
                  <c:y val="2.0964360587002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D4F-45BE-B0AC-B545B0AD93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All_Measures!$A$54:$A$66</c:f>
              <c:numCache>
                <c:formatCode>mmm\-yy</c:formatCode>
                <c:ptCount val="13"/>
                <c:pt idx="0">
                  <c:v>43374</c:v>
                </c:pt>
                <c:pt idx="1">
                  <c:v>43405</c:v>
                </c:pt>
                <c:pt idx="2">
                  <c:v>43435</c:v>
                </c:pt>
                <c:pt idx="3">
                  <c:v>43466</c:v>
                </c:pt>
                <c:pt idx="4">
                  <c:v>43497</c:v>
                </c:pt>
                <c:pt idx="5">
                  <c:v>43525</c:v>
                </c:pt>
                <c:pt idx="6">
                  <c:v>43556</c:v>
                </c:pt>
                <c:pt idx="7">
                  <c:v>43586</c:v>
                </c:pt>
                <c:pt idx="8">
                  <c:v>43617</c:v>
                </c:pt>
                <c:pt idx="9">
                  <c:v>43647</c:v>
                </c:pt>
                <c:pt idx="10">
                  <c:v>43678</c:v>
                </c:pt>
                <c:pt idx="11">
                  <c:v>43709</c:v>
                </c:pt>
                <c:pt idx="12">
                  <c:v>43739</c:v>
                </c:pt>
              </c:numCache>
            </c:numRef>
          </c:cat>
          <c:val>
            <c:numRef>
              <c:f>All_Measures!$H$54:$H$66</c:f>
              <c:numCache>
                <c:formatCode>0.00</c:formatCode>
                <c:ptCount val="13"/>
                <c:pt idx="0">
                  <c:v>0.90962714600602279</c:v>
                </c:pt>
                <c:pt idx="1">
                  <c:v>1.1285242473317096</c:v>
                </c:pt>
                <c:pt idx="2">
                  <c:v>1.5217977307814836</c:v>
                </c:pt>
                <c:pt idx="3">
                  <c:v>1.7071990575167251</c:v>
                </c:pt>
                <c:pt idx="4">
                  <c:v>1.9825599573842252</c:v>
                </c:pt>
                <c:pt idx="5">
                  <c:v>2.1123192230549983</c:v>
                </c:pt>
                <c:pt idx="6">
                  <c:v>2.3381823325245623</c:v>
                </c:pt>
                <c:pt idx="7">
                  <c:v>2.2879305060923416</c:v>
                </c:pt>
                <c:pt idx="8">
                  <c:v>2.3546149349861589</c:v>
                </c:pt>
                <c:pt idx="9">
                  <c:v>2.5161723935142399</c:v>
                </c:pt>
                <c:pt idx="10">
                  <c:v>2.5080522207974476</c:v>
                </c:pt>
                <c:pt idx="11">
                  <c:v>2.6306091787850443</c:v>
                </c:pt>
                <c:pt idx="12">
                  <c:v>2.5839793281653747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4F-45BE-B0AC-B545B0AD93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2841168"/>
        <c:axId val="222839200"/>
      </c:barChart>
      <c:lineChart>
        <c:grouping val="standard"/>
        <c:varyColors val="0"/>
        <c:ser>
          <c:idx val="2"/>
          <c:order val="2"/>
          <c:tx>
            <c:strRef>
              <c:f>All_Measures!$L$53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FF9999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dLbl>
              <c:idx val="5"/>
              <c:layout>
                <c:manualLayout>
                  <c:x val="-3.0189043209876542E-2"/>
                  <c:y val="-4.15182378932192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E44-4748-AF61-375BE45924DB}"/>
                </c:ext>
              </c:extLst>
            </c:dLbl>
            <c:dLbl>
              <c:idx val="12"/>
              <c:layout>
                <c:manualLayout>
                  <c:x val="-5.0154320987654322E-2"/>
                  <c:y val="2.0964360587002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D4F-45BE-B0AC-B545B0AD93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All_Measures!$A$54:$A$66</c:f>
              <c:numCache>
                <c:formatCode>mmm\-yy</c:formatCode>
                <c:ptCount val="13"/>
                <c:pt idx="0">
                  <c:v>43374</c:v>
                </c:pt>
                <c:pt idx="1">
                  <c:v>43405</c:v>
                </c:pt>
                <c:pt idx="2">
                  <c:v>43435</c:v>
                </c:pt>
                <c:pt idx="3">
                  <c:v>43466</c:v>
                </c:pt>
                <c:pt idx="4">
                  <c:v>43497</c:v>
                </c:pt>
                <c:pt idx="5">
                  <c:v>43525</c:v>
                </c:pt>
                <c:pt idx="6">
                  <c:v>43556</c:v>
                </c:pt>
                <c:pt idx="7">
                  <c:v>43586</c:v>
                </c:pt>
                <c:pt idx="8">
                  <c:v>43617</c:v>
                </c:pt>
                <c:pt idx="9">
                  <c:v>43647</c:v>
                </c:pt>
                <c:pt idx="10">
                  <c:v>43678</c:v>
                </c:pt>
                <c:pt idx="11">
                  <c:v>43709</c:v>
                </c:pt>
                <c:pt idx="12">
                  <c:v>43739</c:v>
                </c:pt>
              </c:numCache>
            </c:numRef>
          </c:cat>
          <c:val>
            <c:numRef>
              <c:f>All_Measures!$L$54:$L$66</c:f>
              <c:numCache>
                <c:formatCode>0.00</c:formatCode>
                <c:ptCount val="13"/>
                <c:pt idx="0">
                  <c:v>0.73735910029366136</c:v>
                </c:pt>
                <c:pt idx="1">
                  <c:v>1.0153049684602047</c:v>
                </c:pt>
                <c:pt idx="2">
                  <c:v>1.2394242122070438</c:v>
                </c:pt>
                <c:pt idx="3">
                  <c:v>1.3360404518748825</c:v>
                </c:pt>
                <c:pt idx="4">
                  <c:v>1.5660315435535108</c:v>
                </c:pt>
                <c:pt idx="5">
                  <c:v>1.7229748721119793</c:v>
                </c:pt>
                <c:pt idx="6">
                  <c:v>1.8113715167047417</c:v>
                </c:pt>
                <c:pt idx="7">
                  <c:v>1.8598198828166854</c:v>
                </c:pt>
                <c:pt idx="8">
                  <c:v>1.9380966155626265</c:v>
                </c:pt>
                <c:pt idx="9">
                  <c:v>1.9234761725741925</c:v>
                </c:pt>
                <c:pt idx="10">
                  <c:v>2.2092124157737767</c:v>
                </c:pt>
                <c:pt idx="11">
                  <c:v>2.3929258074010984</c:v>
                </c:pt>
                <c:pt idx="12">
                  <c:v>2.3286994566367936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D4F-45BE-B0AC-B545B0AD93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2841168"/>
        <c:axId val="222839200"/>
      </c:lineChart>
      <c:dateAx>
        <c:axId val="222841168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839200"/>
        <c:crosses val="autoZero"/>
        <c:auto val="1"/>
        <c:lblOffset val="100"/>
        <c:baseTimeUnit val="months"/>
      </c:dateAx>
      <c:valAx>
        <c:axId val="22283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841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All_Measures!$A$365</c:f>
              <c:strCache>
                <c:ptCount val="1"/>
                <c:pt idx="0">
                  <c:v>Blue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2"/>
              <c:layout>
                <c:manualLayout>
                  <c:x val="2.7006172839506033E-2"/>
                  <c:y val="2.442769402568397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180-4AB6-BBD2-ABA118E942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All_Measures!$B$363:$N$363</c:f>
              <c:numCache>
                <c:formatCode>mmm\-yy</c:formatCode>
                <c:ptCount val="13"/>
                <c:pt idx="0">
                  <c:v>43374</c:v>
                </c:pt>
                <c:pt idx="1">
                  <c:v>43405</c:v>
                </c:pt>
                <c:pt idx="2">
                  <c:v>43435</c:v>
                </c:pt>
                <c:pt idx="3">
                  <c:v>43466</c:v>
                </c:pt>
                <c:pt idx="4">
                  <c:v>43497</c:v>
                </c:pt>
                <c:pt idx="5">
                  <c:v>43525</c:v>
                </c:pt>
                <c:pt idx="6">
                  <c:v>43556</c:v>
                </c:pt>
                <c:pt idx="7">
                  <c:v>43586</c:v>
                </c:pt>
                <c:pt idx="8">
                  <c:v>43617</c:v>
                </c:pt>
                <c:pt idx="9">
                  <c:v>43647</c:v>
                </c:pt>
                <c:pt idx="10">
                  <c:v>43678</c:v>
                </c:pt>
                <c:pt idx="11">
                  <c:v>43709</c:v>
                </c:pt>
                <c:pt idx="12">
                  <c:v>43739</c:v>
                </c:pt>
              </c:numCache>
            </c:numRef>
          </c:cat>
          <c:val>
            <c:numRef>
              <c:f>All_Measures!$B$365:$N$365</c:f>
              <c:numCache>
                <c:formatCode>_("$"* #,##0.00_);_("$"* \(#,##0.00\);_("$"* "-"??_);_(@_)</c:formatCode>
                <c:ptCount val="13"/>
                <c:pt idx="0">
                  <c:v>101.69777201566279</c:v>
                </c:pt>
                <c:pt idx="1">
                  <c:v>60.932112750498256</c:v>
                </c:pt>
                <c:pt idx="2">
                  <c:v>57.288852094292274</c:v>
                </c:pt>
                <c:pt idx="3">
                  <c:v>56.877129603897927</c:v>
                </c:pt>
                <c:pt idx="4">
                  <c:v>51.131687818577618</c:v>
                </c:pt>
                <c:pt idx="5">
                  <c:v>40.843139984997975</c:v>
                </c:pt>
                <c:pt idx="6">
                  <c:v>43.215485078893444</c:v>
                </c:pt>
                <c:pt idx="7">
                  <c:v>37.920716050303064</c:v>
                </c:pt>
                <c:pt idx="8">
                  <c:v>35.723814663393377</c:v>
                </c:pt>
                <c:pt idx="9">
                  <c:v>41.969036835023232</c:v>
                </c:pt>
                <c:pt idx="10">
                  <c:v>31.27624437266714</c:v>
                </c:pt>
                <c:pt idx="11">
                  <c:v>28.846395666566483</c:v>
                </c:pt>
                <c:pt idx="12">
                  <c:v>27.6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80-4AB6-BBD2-ABA118E9420D}"/>
            </c:ext>
          </c:extLst>
        </c:ser>
        <c:ser>
          <c:idx val="2"/>
          <c:order val="1"/>
          <c:tx>
            <c:strRef>
              <c:f>All_Measures!$A$366</c:f>
              <c:strCache>
                <c:ptCount val="1"/>
                <c:pt idx="0">
                  <c:v>Orange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2"/>
              <c:layout>
                <c:manualLayout>
                  <c:x val="7.716049382716049E-3"/>
                  <c:y val="0.10817978782802903"/>
                </c:manualLayout>
              </c:layout>
              <c:tx>
                <c:rich>
                  <a:bodyPr/>
                  <a:lstStyle/>
                  <a:p>
                    <a:fld id="{9AF83BE5-F5AA-492B-A7B4-A76CAE8E3CA7}" type="VALUE">
                      <a:rPr lang="en-US" sz="800" b="1" baseline="0" smtClean="0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180-4AB6-BBD2-ABA118E942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All_Measures!$B$363:$N$363</c:f>
              <c:numCache>
                <c:formatCode>mmm\-yy</c:formatCode>
                <c:ptCount val="13"/>
                <c:pt idx="0">
                  <c:v>43374</c:v>
                </c:pt>
                <c:pt idx="1">
                  <c:v>43405</c:v>
                </c:pt>
                <c:pt idx="2">
                  <c:v>43435</c:v>
                </c:pt>
                <c:pt idx="3">
                  <c:v>43466</c:v>
                </c:pt>
                <c:pt idx="4">
                  <c:v>43497</c:v>
                </c:pt>
                <c:pt idx="5">
                  <c:v>43525</c:v>
                </c:pt>
                <c:pt idx="6">
                  <c:v>43556</c:v>
                </c:pt>
                <c:pt idx="7">
                  <c:v>43586</c:v>
                </c:pt>
                <c:pt idx="8">
                  <c:v>43617</c:v>
                </c:pt>
                <c:pt idx="9">
                  <c:v>43647</c:v>
                </c:pt>
                <c:pt idx="10">
                  <c:v>43678</c:v>
                </c:pt>
                <c:pt idx="11">
                  <c:v>43709</c:v>
                </c:pt>
                <c:pt idx="12">
                  <c:v>43739</c:v>
                </c:pt>
              </c:numCache>
            </c:numRef>
          </c:cat>
          <c:val>
            <c:numRef>
              <c:f>All_Measures!$B$366:$N$366</c:f>
              <c:numCache>
                <c:formatCode>_("$"* #,##0.00_);_("$"* \(#,##0.00\);_("$"* "-"??_);_(@_)</c:formatCode>
                <c:ptCount val="13"/>
                <c:pt idx="0">
                  <c:v>72.650899459575342</c:v>
                </c:pt>
                <c:pt idx="1">
                  <c:v>48.071125997151718</c:v>
                </c:pt>
                <c:pt idx="2">
                  <c:v>35.21044080556733</c:v>
                </c:pt>
                <c:pt idx="3">
                  <c:v>29.430103226778687</c:v>
                </c:pt>
                <c:pt idx="4">
                  <c:v>26.726409314782209</c:v>
                </c:pt>
                <c:pt idx="5">
                  <c:v>23.355360339577857</c:v>
                </c:pt>
                <c:pt idx="6">
                  <c:v>20.978294478478485</c:v>
                </c:pt>
                <c:pt idx="7">
                  <c:v>21.437845345703579</c:v>
                </c:pt>
                <c:pt idx="8">
                  <c:v>20.966149660329432</c:v>
                </c:pt>
                <c:pt idx="9">
                  <c:v>19.283469749482688</c:v>
                </c:pt>
                <c:pt idx="10">
                  <c:v>20.008079013361442</c:v>
                </c:pt>
                <c:pt idx="11">
                  <c:v>18.90763170473209</c:v>
                </c:pt>
                <c:pt idx="12">
                  <c:v>17.690000000000001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80-4AB6-BBD2-ABA118E942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2841168"/>
        <c:axId val="222839200"/>
      </c:barChart>
      <c:lineChart>
        <c:grouping val="standard"/>
        <c:varyColors val="0"/>
        <c:ser>
          <c:idx val="0"/>
          <c:order val="2"/>
          <c:tx>
            <c:strRef>
              <c:f>All_Measures!$A$364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rgbClr val="FF505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FF9999"/>
              </a:solidFill>
              <a:ln w="9525">
                <a:solidFill>
                  <a:srgbClr val="FF0000"/>
                </a:solidFill>
              </a:ln>
              <a:effectLst/>
            </c:spPr>
          </c:marker>
          <c:dLbls>
            <c:dLbl>
              <c:idx val="5"/>
              <c:layout>
                <c:manualLayout>
                  <c:x val="-5.2083333333333405E-2"/>
                  <c:y val="-4.18760469011725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6C8-480E-AFF2-EE216A209195}"/>
                </c:ext>
              </c:extLst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180-4AB6-BBD2-ABA118E9420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All_Measures!$B$363:$N$363</c:f>
              <c:numCache>
                <c:formatCode>mmm\-yy</c:formatCode>
                <c:ptCount val="13"/>
                <c:pt idx="0">
                  <c:v>43374</c:v>
                </c:pt>
                <c:pt idx="1">
                  <c:v>43405</c:v>
                </c:pt>
                <c:pt idx="2">
                  <c:v>43435</c:v>
                </c:pt>
                <c:pt idx="3">
                  <c:v>43466</c:v>
                </c:pt>
                <c:pt idx="4">
                  <c:v>43497</c:v>
                </c:pt>
                <c:pt idx="5">
                  <c:v>43525</c:v>
                </c:pt>
                <c:pt idx="6">
                  <c:v>43556</c:v>
                </c:pt>
                <c:pt idx="7">
                  <c:v>43586</c:v>
                </c:pt>
                <c:pt idx="8">
                  <c:v>43617</c:v>
                </c:pt>
                <c:pt idx="9">
                  <c:v>43647</c:v>
                </c:pt>
                <c:pt idx="10">
                  <c:v>43678</c:v>
                </c:pt>
                <c:pt idx="11">
                  <c:v>43709</c:v>
                </c:pt>
                <c:pt idx="12">
                  <c:v>43739</c:v>
                </c:pt>
              </c:numCache>
            </c:numRef>
          </c:cat>
          <c:val>
            <c:numRef>
              <c:f>All_Measures!$B$364:$N$364</c:f>
              <c:numCache>
                <c:formatCode>_("$"* #,##0.00_);_("$"* \(#,##0.00\);_("$"* "-"??_);_(@_)</c:formatCode>
                <c:ptCount val="13"/>
                <c:pt idx="0">
                  <c:v>86.896496087082582</c:v>
                </c:pt>
                <c:pt idx="1">
                  <c:v>53.888812455503405</c:v>
                </c:pt>
                <c:pt idx="2">
                  <c:v>43.754110326969283</c:v>
                </c:pt>
                <c:pt idx="3">
                  <c:v>38.431364051076173</c:v>
                </c:pt>
                <c:pt idx="4">
                  <c:v>34.610597744043126</c:v>
                </c:pt>
                <c:pt idx="5">
                  <c:v>29.426158885328917</c:v>
                </c:pt>
                <c:pt idx="6">
                  <c:v>28.577181732805037</c:v>
                </c:pt>
                <c:pt idx="7">
                  <c:v>28.387310023776543</c:v>
                </c:pt>
                <c:pt idx="8">
                  <c:v>26.126612475899766</c:v>
                </c:pt>
                <c:pt idx="9">
                  <c:v>26.11</c:v>
                </c:pt>
                <c:pt idx="10">
                  <c:v>23.50121027474621</c:v>
                </c:pt>
                <c:pt idx="11">
                  <c:v>21.604961782832657</c:v>
                </c:pt>
                <c:pt idx="12">
                  <c:v>20.14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180-4AB6-BBD2-ABA118E942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2841168"/>
        <c:axId val="222839200"/>
      </c:lineChart>
      <c:dateAx>
        <c:axId val="222841168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839200"/>
        <c:crosses val="autoZero"/>
        <c:auto val="1"/>
        <c:lblOffset val="100"/>
        <c:baseTimeUnit val="months"/>
      </c:dateAx>
      <c:valAx>
        <c:axId val="222839200"/>
        <c:scaling>
          <c:orientation val="minMax"/>
          <c:max val="10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accent5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841168"/>
        <c:crosses val="autoZero"/>
        <c:crossBetween val="between"/>
        <c:majorUnit val="1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4751051083892295E-2"/>
          <c:y val="3.838637632607482E-2"/>
          <c:w val="0.92524894891610776"/>
          <c:h val="0.8806593114302923"/>
        </c:manualLayout>
      </c:layout>
      <c:barChart>
        <c:barDir val="col"/>
        <c:grouping val="clustered"/>
        <c:varyColors val="0"/>
        <c:ser>
          <c:idx val="2"/>
          <c:order val="1"/>
          <c:tx>
            <c:strRef>
              <c:f>All_Measures!$P$100</c:f>
              <c:strCache>
                <c:ptCount val="1"/>
                <c:pt idx="0">
                  <c:v>HB-WM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2"/>
              <c:layout>
                <c:manualLayout>
                  <c:x val="-1.9290123456790122E-3"/>
                  <c:y val="5.932439977666102E-2"/>
                </c:manualLayout>
              </c:layout>
              <c:tx>
                <c:rich>
                  <a:bodyPr/>
                  <a:lstStyle/>
                  <a:p>
                    <a:fld id="{76F3879B-D4D5-4121-94E0-20AB4B7F8863}" type="VALUE">
                      <a:rPr lang="en-US" sz="800" b="1">
                        <a:solidFill>
                          <a:srgbClr val="0D397E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32D1-4490-872E-97ED7BE7C6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All_Measures!$O$101:$O$113</c:f>
              <c:strCache>
                <c:ptCount val="13"/>
                <c:pt idx="0">
                  <c:v>Oct*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</c:v>
                </c:pt>
                <c:pt idx="11">
                  <c:v>Sep</c:v>
                </c:pt>
                <c:pt idx="12">
                  <c:v>Oct </c:v>
                </c:pt>
              </c:strCache>
            </c:strRef>
          </c:cat>
          <c:val>
            <c:numRef>
              <c:f>All_Measures!$P$101:$P$113</c:f>
              <c:numCache>
                <c:formatCode>0.0%</c:formatCode>
                <c:ptCount val="13"/>
                <c:pt idx="0">
                  <c:v>0.224</c:v>
                </c:pt>
                <c:pt idx="1">
                  <c:v>0.14000000000000001</c:v>
                </c:pt>
                <c:pt idx="2">
                  <c:v>0.16500000000000001</c:v>
                </c:pt>
                <c:pt idx="3">
                  <c:v>0.152</c:v>
                </c:pt>
                <c:pt idx="4">
                  <c:v>0.16300000000000001</c:v>
                </c:pt>
                <c:pt idx="5">
                  <c:v>0.17499999999999999</c:v>
                </c:pt>
                <c:pt idx="6">
                  <c:v>0.14799999999999999</c:v>
                </c:pt>
                <c:pt idx="7">
                  <c:v>0.18099999999999999</c:v>
                </c:pt>
                <c:pt idx="8">
                  <c:v>0.184</c:v>
                </c:pt>
                <c:pt idx="9">
                  <c:v>0.161</c:v>
                </c:pt>
                <c:pt idx="10">
                  <c:v>0.23</c:v>
                </c:pt>
                <c:pt idx="11">
                  <c:v>0.24299999999999999</c:v>
                </c:pt>
                <c:pt idx="12">
                  <c:v>0.223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D1-4490-872E-97ED7BE7C606}"/>
            </c:ext>
          </c:extLst>
        </c:ser>
        <c:ser>
          <c:idx val="0"/>
          <c:order val="2"/>
          <c:tx>
            <c:strRef>
              <c:f>All_Measures!$Q$100</c:f>
              <c:strCache>
                <c:ptCount val="1"/>
                <c:pt idx="0">
                  <c:v>AV-LN-MV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2"/>
              <c:layout>
                <c:manualLayout>
                  <c:x val="-2.3148148148148289E-2"/>
                  <c:y val="2.0938023450586266E-2"/>
                </c:manualLayout>
              </c:layout>
              <c:tx>
                <c:rich>
                  <a:bodyPr/>
                  <a:lstStyle/>
                  <a:p>
                    <a:fld id="{98D15C44-08DA-49E1-A88C-878ADB0EEF04}" type="VALUE">
                      <a:rPr lang="en-US" b="1">
                        <a:solidFill>
                          <a:schemeClr val="accent6">
                            <a:lumMod val="50000"/>
                          </a:schemeClr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32D1-4490-872E-97ED7BE7C6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All_Measures!$O$101:$O$113</c:f>
              <c:strCache>
                <c:ptCount val="13"/>
                <c:pt idx="0">
                  <c:v>Oct*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</c:v>
                </c:pt>
                <c:pt idx="11">
                  <c:v>Sep</c:v>
                </c:pt>
                <c:pt idx="12">
                  <c:v>Oct </c:v>
                </c:pt>
              </c:strCache>
            </c:strRef>
          </c:cat>
          <c:val>
            <c:numRef>
              <c:f>All_Measures!$Q$101:$Q$113</c:f>
              <c:numCache>
                <c:formatCode>0.0%</c:formatCode>
                <c:ptCount val="13"/>
                <c:pt idx="0">
                  <c:v>0.16300000000000001</c:v>
                </c:pt>
                <c:pt idx="1">
                  <c:v>0.19800000000000001</c:v>
                </c:pt>
                <c:pt idx="2">
                  <c:v>0.247</c:v>
                </c:pt>
                <c:pt idx="3">
                  <c:v>0.253</c:v>
                </c:pt>
                <c:pt idx="4">
                  <c:v>0.32300000000000001</c:v>
                </c:pt>
                <c:pt idx="5">
                  <c:v>0.30399999999999999</c:v>
                </c:pt>
                <c:pt idx="6">
                  <c:v>0.30599999999999999</c:v>
                </c:pt>
                <c:pt idx="7">
                  <c:v>0.32100000000000001</c:v>
                </c:pt>
                <c:pt idx="8">
                  <c:v>0.33100000000000002</c:v>
                </c:pt>
                <c:pt idx="9">
                  <c:v>0.373</c:v>
                </c:pt>
                <c:pt idx="10">
                  <c:v>0.38500000000000001</c:v>
                </c:pt>
                <c:pt idx="11">
                  <c:v>0.40200000000000002</c:v>
                </c:pt>
                <c:pt idx="12">
                  <c:v>0.42200000000000004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D1-4490-872E-97ED7BE7C6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2841168"/>
        <c:axId val="222839200"/>
      </c:barChart>
      <c:lineChart>
        <c:grouping val="standard"/>
        <c:varyColors val="0"/>
        <c:ser>
          <c:idx val="1"/>
          <c:order val="0"/>
          <c:tx>
            <c:strRef>
              <c:f>All_Measures!$R$100</c:f>
              <c:strCache>
                <c:ptCount val="1"/>
                <c:pt idx="0">
                  <c:v>All Shared</c:v>
                </c:pt>
              </c:strCache>
            </c:strRef>
          </c:tx>
          <c:spPr>
            <a:ln w="28575" cap="rnd">
              <a:solidFill>
                <a:srgbClr val="FF5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9999"/>
              </a:solidFill>
              <a:ln w="9525">
                <a:solidFill>
                  <a:srgbClr val="FF5050"/>
                </a:solidFill>
              </a:ln>
              <a:effectLst/>
            </c:spPr>
          </c:marker>
          <c:dLbls>
            <c:dLbl>
              <c:idx val="12"/>
              <c:layout>
                <c:manualLayout>
                  <c:x val="-2.5077160493827161E-2"/>
                  <c:y val="3.838637632607482E-2"/>
                </c:manualLayout>
              </c:layout>
              <c:tx>
                <c:rich>
                  <a:bodyPr/>
                  <a:lstStyle/>
                  <a:p>
                    <a:fld id="{9EDB1DF6-E2B7-469C-ACC1-D7493849C968}" type="VALUE">
                      <a:rPr lang="en-US" sz="800" b="1">
                        <a:solidFill>
                          <a:srgbClr val="FF0000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2D1-4490-872E-97ED7BE7C6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All_Measures!$O$101:$O$113</c:f>
              <c:strCache>
                <c:ptCount val="13"/>
                <c:pt idx="0">
                  <c:v>Oct*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</c:v>
                </c:pt>
                <c:pt idx="11">
                  <c:v>Sep</c:v>
                </c:pt>
                <c:pt idx="12">
                  <c:v>Oct </c:v>
                </c:pt>
              </c:strCache>
            </c:strRef>
          </c:cat>
          <c:val>
            <c:numRef>
              <c:f>All_Measures!$R$101:$R$113</c:f>
              <c:numCache>
                <c:formatCode>0.0%</c:formatCode>
                <c:ptCount val="13"/>
                <c:pt idx="0">
                  <c:v>0.19626168199999999</c:v>
                </c:pt>
                <c:pt idx="1">
                  <c:v>0.177419355</c:v>
                </c:pt>
                <c:pt idx="2">
                  <c:v>0.217070601</c:v>
                </c:pt>
                <c:pt idx="3">
                  <c:v>0.21955555600000001</c:v>
                </c:pt>
                <c:pt idx="4">
                  <c:v>0.27175767899999997</c:v>
                </c:pt>
                <c:pt idx="5">
                  <c:v>0.257613759</c:v>
                </c:pt>
                <c:pt idx="6">
                  <c:v>0.255</c:v>
                </c:pt>
                <c:pt idx="7">
                  <c:v>0.27200000000000002</c:v>
                </c:pt>
                <c:pt idx="8">
                  <c:v>0.27800000000000002</c:v>
                </c:pt>
                <c:pt idx="9">
                  <c:v>0.30399999999999999</c:v>
                </c:pt>
                <c:pt idx="10">
                  <c:v>0.33500000000000002</c:v>
                </c:pt>
                <c:pt idx="11">
                  <c:v>0.35799999999999998</c:v>
                </c:pt>
                <c:pt idx="12">
                  <c:v>0.37200000000000005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2D1-4490-872E-97ED7BE7C606}"/>
            </c:ext>
          </c:extLst>
        </c:ser>
        <c:ser>
          <c:idx val="3"/>
          <c:order val="3"/>
          <c:tx>
            <c:strRef>
              <c:f>All_Measures!$S$100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chemeClr val="tx1">
                  <a:lumMod val="65000"/>
                  <a:lumOff val="3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All_Measures!$O$101:$O$113</c:f>
              <c:strCache>
                <c:ptCount val="13"/>
                <c:pt idx="0">
                  <c:v>Oct*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July</c:v>
                </c:pt>
                <c:pt idx="10">
                  <c:v>Aug</c:v>
                </c:pt>
                <c:pt idx="11">
                  <c:v>Sep</c:v>
                </c:pt>
                <c:pt idx="12">
                  <c:v>Oct </c:v>
                </c:pt>
              </c:strCache>
            </c:strRef>
          </c:cat>
          <c:val>
            <c:numRef>
              <c:f>All_Measures!$S$101:$S$113</c:f>
              <c:numCache>
                <c:formatCode>0%</c:formatCode>
                <c:ptCount val="13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  <c:pt idx="4">
                  <c:v>0.25</c:v>
                </c:pt>
                <c:pt idx="5">
                  <c:v>0.25</c:v>
                </c:pt>
                <c:pt idx="6">
                  <c:v>0.25</c:v>
                </c:pt>
                <c:pt idx="7">
                  <c:v>0.25</c:v>
                </c:pt>
                <c:pt idx="8">
                  <c:v>0.25</c:v>
                </c:pt>
                <c:pt idx="9">
                  <c:v>0.25</c:v>
                </c:pt>
                <c:pt idx="10">
                  <c:v>0.25</c:v>
                </c:pt>
                <c:pt idx="11">
                  <c:v>0.25</c:v>
                </c:pt>
                <c:pt idx="12">
                  <c:v>0.25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2D1-4490-872E-97ED7BE7C6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2841168"/>
        <c:axId val="222839200"/>
      </c:lineChart>
      <c:catAx>
        <c:axId val="22284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839200"/>
        <c:crosses val="autoZero"/>
        <c:auto val="1"/>
        <c:lblAlgn val="ctr"/>
        <c:lblOffset val="100"/>
        <c:noMultiLvlLbl val="0"/>
      </c:catAx>
      <c:valAx>
        <c:axId val="222839200"/>
        <c:scaling>
          <c:orientation val="minMax"/>
          <c:max val="0.4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841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/>
              <a:t>Monthly OC FLEX Transfers to/from Transit Hubs 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All_Measures!$G$240</c:f>
              <c:strCache>
                <c:ptCount val="1"/>
                <c:pt idx="0">
                  <c:v>Blue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2"/>
              <c:layout>
                <c:manualLayout>
                  <c:x val="-3.2488628979857048E-3"/>
                  <c:y val="3.120840926560469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800" b="1" i="0" u="none" strike="noStrike" kern="1200" baseline="0">
                      <a:solidFill>
                        <a:schemeClr val="tx2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43B-4C14-A3FA-8C2E04D2C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All_Measures!$A$241:$A$253</c:f>
              <c:strCache>
                <c:ptCount val="13"/>
                <c:pt idx="0">
                  <c:v>Oct*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 </c:v>
                </c:pt>
              </c:strCache>
            </c:strRef>
          </c:cat>
          <c:val>
            <c:numRef>
              <c:f>All_Measures!$G$241:$G$253</c:f>
              <c:numCache>
                <c:formatCode>General</c:formatCode>
                <c:ptCount val="13"/>
                <c:pt idx="0">
                  <c:v>19</c:v>
                </c:pt>
                <c:pt idx="1">
                  <c:v>129</c:v>
                </c:pt>
                <c:pt idx="2">
                  <c:v>253</c:v>
                </c:pt>
                <c:pt idx="3">
                  <c:v>185</c:v>
                </c:pt>
                <c:pt idx="4">
                  <c:v>177</c:v>
                </c:pt>
                <c:pt idx="5">
                  <c:v>229</c:v>
                </c:pt>
                <c:pt idx="6">
                  <c:v>222</c:v>
                </c:pt>
                <c:pt idx="7">
                  <c:v>218</c:v>
                </c:pt>
                <c:pt idx="8">
                  <c:v>272</c:v>
                </c:pt>
                <c:pt idx="9">
                  <c:v>318</c:v>
                </c:pt>
                <c:pt idx="10">
                  <c:v>339</c:v>
                </c:pt>
                <c:pt idx="11">
                  <c:v>323</c:v>
                </c:pt>
                <c:pt idx="12">
                  <c:v>280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3B-4C14-A3FA-8C2E04D2CF45}"/>
            </c:ext>
          </c:extLst>
        </c:ser>
        <c:ser>
          <c:idx val="0"/>
          <c:order val="1"/>
          <c:tx>
            <c:strRef>
              <c:f>All_Measures!$H$240</c:f>
              <c:strCache>
                <c:ptCount val="1"/>
                <c:pt idx="0">
                  <c:v>Orange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2"/>
              <c:layout>
                <c:manualLayout>
                  <c:x val="-3.2488628979858241E-3"/>
                  <c:y val="2.49667274124837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43B-4C14-A3FA-8C2E04D2CF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All_Measures!$A$241:$A$253</c:f>
              <c:strCache>
                <c:ptCount val="13"/>
                <c:pt idx="0">
                  <c:v>Oct*</c:v>
                </c:pt>
                <c:pt idx="1">
                  <c:v>Nov</c:v>
                </c:pt>
                <c:pt idx="2">
                  <c:v>Dec</c:v>
                </c:pt>
                <c:pt idx="3">
                  <c:v>Jan</c:v>
                </c:pt>
                <c:pt idx="4">
                  <c:v>Feb</c:v>
                </c:pt>
                <c:pt idx="5">
                  <c:v>Mar</c:v>
                </c:pt>
                <c:pt idx="6">
                  <c:v>Apr</c:v>
                </c:pt>
                <c:pt idx="7">
                  <c:v>May</c:v>
                </c:pt>
                <c:pt idx="8">
                  <c:v>June</c:v>
                </c:pt>
                <c:pt idx="9">
                  <c:v>Jul</c:v>
                </c:pt>
                <c:pt idx="10">
                  <c:v>Aug</c:v>
                </c:pt>
                <c:pt idx="11">
                  <c:v>Sep</c:v>
                </c:pt>
                <c:pt idx="12">
                  <c:v>Oct </c:v>
                </c:pt>
              </c:strCache>
            </c:strRef>
          </c:cat>
          <c:val>
            <c:numRef>
              <c:f>All_Measures!$H$241:$H$253</c:f>
              <c:numCache>
                <c:formatCode>General</c:formatCode>
                <c:ptCount val="13"/>
                <c:pt idx="0">
                  <c:v>102</c:v>
                </c:pt>
                <c:pt idx="1">
                  <c:v>315</c:v>
                </c:pt>
                <c:pt idx="2">
                  <c:v>377</c:v>
                </c:pt>
                <c:pt idx="3">
                  <c:v>548</c:v>
                </c:pt>
                <c:pt idx="4">
                  <c:v>580</c:v>
                </c:pt>
                <c:pt idx="5">
                  <c:v>646</c:v>
                </c:pt>
                <c:pt idx="6">
                  <c:v>851</c:v>
                </c:pt>
                <c:pt idx="7">
                  <c:v>819</c:v>
                </c:pt>
                <c:pt idx="8">
                  <c:v>898</c:v>
                </c:pt>
                <c:pt idx="9">
                  <c:v>925</c:v>
                </c:pt>
                <c:pt idx="10">
                  <c:v>984</c:v>
                </c:pt>
                <c:pt idx="11">
                  <c:v>832</c:v>
                </c:pt>
                <c:pt idx="12">
                  <c:v>906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3B-4C14-A3FA-8C2E04D2C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2841168"/>
        <c:axId val="222839200"/>
      </c:barChart>
      <c:catAx>
        <c:axId val="22284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839200"/>
        <c:crosses val="autoZero"/>
        <c:auto val="1"/>
        <c:lblAlgn val="ctr"/>
        <c:lblOffset val="100"/>
        <c:noMultiLvlLbl val="0"/>
      </c:catAx>
      <c:valAx>
        <c:axId val="22283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841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 dirty="0"/>
              <a:t>Transfer Trips to/From</a:t>
            </a:r>
            <a:r>
              <a:rPr lang="en-US" sz="1100" baseline="0" dirty="0"/>
              <a:t> OC FLEX</a:t>
            </a:r>
            <a:r>
              <a:rPr lang="en-US" sz="1100" dirty="0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spPr>
            <a:solidFill>
              <a:schemeClr val="tx1">
                <a:lumMod val="50000"/>
                <a:lumOff val="50000"/>
              </a:schemeClr>
            </a:solidFill>
          </c:spPr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EA5-4F5E-8CF0-2AD6602F2A50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EA5-4F5E-8CF0-2AD6602F2A5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82EFAD38-548C-46E6-960D-4FD7DC3769B0}" type="PERCENTAGE">
                      <a:rPr lang="en-US" sz="1100"/>
                      <a:pPr/>
                      <a:t>[PERCENTAGE]</a:t>
                    </a:fld>
                    <a:endParaRPr lang="en-US" sz="1100"/>
                  </a:p>
                  <a:p>
                    <a:r>
                      <a:rPr lang="en-US"/>
                      <a:t>11,747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EA5-4F5E-8CF0-2AD6602F2A50}"/>
                </c:ext>
              </c:extLst>
            </c:dLbl>
            <c:dLbl>
              <c:idx val="1"/>
              <c:layout>
                <c:manualLayout>
                  <c:x val="0.12975257241074953"/>
                  <c:y val="-0.16289689049285505"/>
                </c:manualLayout>
              </c:layout>
              <c:tx>
                <c:rich>
                  <a:bodyPr/>
                  <a:lstStyle/>
                  <a:p>
                    <a:fld id="{AAAB417D-F582-425C-BDE3-A28067F40962}" type="PERCENTAGE">
                      <a:rPr lang="en-US" sz="1050"/>
                      <a:pPr/>
                      <a:t>[PERCENTAGE]</a:t>
                    </a:fld>
                    <a:endParaRPr lang="en-US" sz="1050"/>
                  </a:p>
                  <a:p>
                    <a:r>
                      <a:rPr lang="en-US"/>
                      <a:t>24,992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EA5-4F5E-8CF0-2AD6602F2A5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All_Measures!$Q$240:$R$240</c:f>
              <c:strCache>
                <c:ptCount val="2"/>
                <c:pt idx="0">
                  <c:v>Transfers</c:v>
                </c:pt>
                <c:pt idx="1">
                  <c:v>Direct</c:v>
                </c:pt>
              </c:strCache>
            </c:strRef>
          </c:cat>
          <c:val>
            <c:numRef>
              <c:f>All_Measures!$Q$256:$R$256</c:f>
              <c:numCache>
                <c:formatCode>#,##0</c:formatCode>
                <c:ptCount val="2"/>
                <c:pt idx="0">
                  <c:v>11747</c:v>
                </c:pt>
                <c:pt idx="1">
                  <c:v>24992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A5-4F5E-8CF0-2AD6602F2A50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285640179933267"/>
          <c:y val="0.40317876932050162"/>
          <c:w val="0.24775044712331312"/>
          <c:h val="0.195313867016622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50000"/>
          <a:lumOff val="50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 dirty="0"/>
              <a:t>Transfer Trips to/From</a:t>
            </a:r>
            <a:r>
              <a:rPr lang="en-US" sz="1100" baseline="0" dirty="0"/>
              <a:t> OC FLEX</a:t>
            </a:r>
            <a:r>
              <a:rPr lang="en-US" sz="1100" dirty="0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spPr>
            <a:solidFill>
              <a:schemeClr val="tx2">
                <a:lumMod val="60000"/>
                <a:lumOff val="40000"/>
              </a:schemeClr>
            </a:solidFill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57B-4F83-B65F-D1C224E2432A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57B-4F83-B65F-D1C224E2432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0A29E01A-3046-4073-8976-11C354AA052B}" type="PERCENTAGE">
                      <a:rPr lang="en-US" sz="1100"/>
                      <a:pPr/>
                      <a:t>[PERCENTAGE]</a:t>
                    </a:fld>
                    <a:endParaRPr lang="en-US" sz="1100"/>
                  </a:p>
                  <a:p>
                    <a:r>
                      <a:rPr lang="en-US"/>
                      <a:t>2,964</a:t>
                    </a:r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57B-4F83-B65F-D1C224E2432A}"/>
                </c:ext>
              </c:extLst>
            </c:dLbl>
            <c:dLbl>
              <c:idx val="1"/>
              <c:layout>
                <c:manualLayout>
                  <c:x val="0.12252717580656404"/>
                  <c:y val="-0.23869705088947227"/>
                </c:manualLayout>
              </c:layout>
              <c:tx>
                <c:rich>
                  <a:bodyPr/>
                  <a:lstStyle/>
                  <a:p>
                    <a:fld id="{381757D0-760B-406D-A27F-F4B51116FE9D}" type="PERCENTAGE">
                      <a:rPr lang="en-US" sz="1050"/>
                      <a:pPr/>
                      <a:t>[PERCENTAGE]</a:t>
                    </a:fld>
                    <a:endParaRPr lang="en-US" sz="1050"/>
                  </a:p>
                  <a:p>
                    <a:r>
                      <a:rPr lang="en-US"/>
                      <a:t>8,783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57B-4F83-B65F-D1C224E243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All_Measures!$G$240:$H$240</c:f>
              <c:strCache>
                <c:ptCount val="2"/>
                <c:pt idx="0">
                  <c:v>Blue</c:v>
                </c:pt>
                <c:pt idx="1">
                  <c:v>Orange</c:v>
                </c:pt>
              </c:strCache>
            </c:strRef>
          </c:cat>
          <c:val>
            <c:numRef>
              <c:f>All_Measures!$G$254:$H$254</c:f>
              <c:numCache>
                <c:formatCode>#,##0</c:formatCode>
                <c:ptCount val="2"/>
                <c:pt idx="0">
                  <c:v>2964</c:v>
                </c:pt>
                <c:pt idx="1">
                  <c:v>8783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7B-4F83-B65F-D1C224E2432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760556755626786"/>
          <c:y val="0.41861056430446192"/>
          <c:w val="0.18383707291013401"/>
          <c:h val="0.195313867016622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50000"/>
          <a:lumOff val="50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9-12-29T21:19:04.085" idx="1">
    <p:pos x="982" y="1690"/>
    <p:text>Steady vs. increasing month over months says basically the same thing; Blue: static ; Orange  positive trend, increasing month over month</p:text>
    <p:extLst>
      <p:ext uri="{C676402C-5697-4E1C-873F-D02D1690AC5C}">
        <p15:threadingInfo xmlns:p15="http://schemas.microsoft.com/office/powerpoint/2012/main" timeZoneBias="480"/>
      </p:ext>
    </p:extLst>
  </p:cm>
  <p:cm authorId="1" dt="2019-12-30T09:14:53.085" idx="2">
    <p:pos x="982" y="1786"/>
    <p:text>Changed as suggested. Thank you.</p:text>
    <p:extLst>
      <p:ext uri="{C676402C-5697-4E1C-873F-D02D1690AC5C}">
        <p15:threadingInfo xmlns:p15="http://schemas.microsoft.com/office/powerpoint/2012/main" timeZoneBias="480">
          <p15:parentCm authorId="2" idx="1"/>
        </p15:threadingInfo>
      </p:ext>
    </p:extLst>
  </p:cm>
  <p:cm authorId="2" dt="2019-12-29T21:19:23.861" idx="2">
    <p:pos x="10" y="10"/>
    <p:text/>
    <p:extLst>
      <p:ext uri="{C676402C-5697-4E1C-873F-D02D1690AC5C}">
        <p15:threadingInfo xmlns:p15="http://schemas.microsoft.com/office/powerpoint/2012/main" timeZoneBias="4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9-12-29T21:50:03.425" idx="4">
    <p:pos x="10" y="10"/>
    <p:text>remiind them of the goal 6 B/RVH;</p:text>
    <p:extLst>
      <p:ext uri="{C676402C-5697-4E1C-873F-D02D1690AC5C}">
        <p15:threadingInfo xmlns:p15="http://schemas.microsoft.com/office/powerpoint/2012/main" timeZoneBias="480"/>
      </p:ext>
    </p:extLst>
  </p:cm>
  <p:cm authorId="1" dt="2019-12-30T09:15:56.391" idx="3">
    <p:pos x="10" y="106"/>
    <p:text>Added bullet for the Target value.</p:text>
    <p:extLst>
      <p:ext uri="{C676402C-5697-4E1C-873F-D02D1690AC5C}">
        <p15:threadingInfo xmlns:p15="http://schemas.microsoft.com/office/powerpoint/2012/main" timeZoneBias="480">
          <p15:parentCm authorId="2" idx="4"/>
        </p15:threadingInfo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9-12-29T21:51:31.778" idx="5">
    <p:pos x="10" y="10"/>
    <p:text>again, remind them of the goal or the slide has no context</p:text>
    <p:extLst>
      <p:ext uri="{C676402C-5697-4E1C-873F-D02D1690AC5C}">
        <p15:threadingInfo xmlns:p15="http://schemas.microsoft.com/office/powerpoint/2012/main" timeZoneBias="48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9-12-29T21:51:50.769" idx="6">
    <p:pos x="10" y="10"/>
    <p:text>great slide</p:text>
    <p:extLst>
      <p:ext uri="{C676402C-5697-4E1C-873F-D02D1690AC5C}">
        <p15:threadingInfo xmlns:p15="http://schemas.microsoft.com/office/powerpoint/2012/main" timeZoneBias="48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9-12-29T21:52:09.494" idx="7">
    <p:pos x="10" y="10"/>
    <p:text>slide calls them shared trips / staff report calls them shared rides - need to be consistent</p:text>
    <p:extLst>
      <p:ext uri="{C676402C-5697-4E1C-873F-D02D1690AC5C}">
        <p15:threadingInfo xmlns:p15="http://schemas.microsoft.com/office/powerpoint/2012/main" timeZoneBias="48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9-12-29T21:54:14.116" idx="9">
    <p:pos x="10" y="10"/>
    <p:text>have you explained "virtual stop" prior to this slide?</p:text>
    <p:extLst>
      <p:ext uri="{C676402C-5697-4E1C-873F-D02D1690AC5C}">
        <p15:threadingInfo xmlns:p15="http://schemas.microsoft.com/office/powerpoint/2012/main" timeZoneBias="4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DB5F90D-1D87-7C44-B2DB-E1AC5A24CF64}" type="datetimeFigureOut">
              <a:t>12/30/2019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53D5DCD-5105-AB4C-9E11-3BE4A42A239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11548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D2E9CC7-0DEA-414A-B3DF-4AD8E645AE93}" type="datetimeFigureOut">
              <a:t>12/30/2019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07E00F2-BF50-7D47-B20B-6FB97AE70DE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4465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Ue86RZ2I02nSkDwFULQ0_-ogKwtM4uSG&amp;usp=sharing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Ue86RZ2I02nSkDwFULQ0_-ogKwtM4uSG&amp;usp=sharing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Ue86RZ2I02nSkDwFULQ0_-ogKwtM4uSG&amp;usp=sharing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506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242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574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571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674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775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362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5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2592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https://drive.google.com/open?id=1Ue86RZ2I02nSkDwFULQ0_-ogKwtM4uSG&amp;usp=sharing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241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https://drive.google.com/open?id=1Ue86RZ2I02nSkDwFULQ0_-ogKwtM4uSG&amp;usp=sharing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8234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https://drive.google.com/open?id=1Ue86RZ2I02nSkDwFULQ0_-ogKwtM4uSG&amp;usp=sharing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5731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Virtual Stops are predetermined pick-up points within walking distance where customers are directed to board OC Flex vehicles. This allows for quick and efficient shared trips without lengthy detours.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1890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863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012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7733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E00F2-BF50-7D47-B20B-6FB97AE70DE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823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" y="352425"/>
            <a:ext cx="8839200" cy="4972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60A83-F151-428A-A4E1-68EDC61C88A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2495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" y="352425"/>
            <a:ext cx="8839200" cy="4972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Overall patterns of work who live or work in the Flex zones for reference</a:t>
            </a:r>
          </a:p>
          <a:p>
            <a:r>
              <a:rPr lang="en-US"/>
              <a:t>	Indicator of flows to, from, and within zones</a:t>
            </a:r>
          </a:p>
          <a:p>
            <a:r>
              <a:rPr lang="en-US"/>
              <a:t>Residential patterns are distributed, while employment patterns more concentrated</a:t>
            </a:r>
          </a:p>
          <a:p>
            <a:r>
              <a:rPr lang="en-US"/>
              <a:t>Some live and work within each zone (about 6% more persons in AV)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60A83-F151-428A-A4E1-68EDC61C88A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993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" y="352425"/>
            <a:ext cx="8839200" cy="4972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 the majority of developed land area is Single-Family Residential and Industrial properties – both lower end of density</a:t>
            </a:r>
          </a:p>
          <a:p>
            <a:r>
              <a:rPr lang="en-US"/>
              <a:t>A corridor of more intensive land-uses does extend down Beach Bl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60A83-F151-428A-A4E1-68EDC61C88A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4617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" y="352425"/>
            <a:ext cx="8839200" cy="4972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Higher intensity land-uses, and appears well-mixed –roughly equal amounts of each land-use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60A83-F151-428A-A4E1-68EDC61C88A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3859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" y="352425"/>
            <a:ext cx="8839200" cy="4972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Within Blue Zone, OCTA runs 2,168 trip-miles of service per week (148% more service than in the Orange Zone)</a:t>
            </a:r>
          </a:p>
          <a:p>
            <a:r>
              <a:rPr lang="en-US"/>
              <a:t>0.64 </a:t>
            </a:r>
            <a:r>
              <a:rPr lang="en-US" err="1"/>
              <a:t>boardings</a:t>
            </a:r>
            <a:r>
              <a:rPr lang="en-US"/>
              <a:t> per bus-mile</a:t>
            </a:r>
          </a:p>
          <a:p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Does OCTA want OC Flex to compete with regular fixed route bus service?  Policy question…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60A83-F151-428A-A4E1-68EDC61C88A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7884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" y="352425"/>
            <a:ext cx="8839200" cy="4972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Less of the Orange Zone is accessible to regular fixed bus service (62% vs 73%) in Blue Zone, much of the areas not accessible are higher density areas</a:t>
            </a:r>
          </a:p>
          <a:p>
            <a:r>
              <a:rPr lang="en-US"/>
              <a:t>Within Orange Zone, OCTA runs 976 trip-miles of service per week (60% less service than in the Blue Zone)</a:t>
            </a:r>
          </a:p>
          <a:p>
            <a:r>
              <a:rPr lang="en-US"/>
              <a:t>0.62 </a:t>
            </a:r>
            <a:r>
              <a:rPr lang="en-US" err="1"/>
              <a:t>boardings</a:t>
            </a:r>
            <a:r>
              <a:rPr lang="en-US"/>
              <a:t> per bus-mile</a:t>
            </a:r>
          </a:p>
          <a:p>
            <a:r>
              <a:rPr lang="en-US"/>
              <a:t>Orange Zone bus </a:t>
            </a:r>
            <a:r>
              <a:rPr lang="en-US" err="1"/>
              <a:t>boardings</a:t>
            </a:r>
            <a:r>
              <a:rPr lang="en-US"/>
              <a:t> only about 40-45% of those in the Blue Zone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60A83-F151-428A-A4E1-68EDC61C88A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046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gradFill flip="none" rotWithShape="1">
          <a:gsLst>
            <a:gs pos="42000">
              <a:schemeClr val="bg1"/>
            </a:gs>
            <a:gs pos="100000">
              <a:schemeClr val="bg2">
                <a:lumMod val="90000"/>
              </a:schemeClr>
            </a:gs>
          </a:gsLst>
          <a:lin ang="6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0D397E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24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FDE06D-C18A-DA43-BF5F-B09D881A7F7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Corporate Logo (Reverse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366" y="1907459"/>
            <a:ext cx="719414" cy="887586"/>
          </a:xfrm>
          <a:prstGeom prst="rect">
            <a:avLst/>
          </a:prstGeom>
        </p:spPr>
      </p:pic>
      <p:pic>
        <p:nvPicPr>
          <p:cNvPr id="12" name="Picture 11" descr="stripes-3-04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7059" y="0"/>
            <a:ext cx="9144000" cy="5143500"/>
          </a:xfrm>
          <a:prstGeom prst="rect">
            <a:avLst/>
          </a:prstGeom>
        </p:spPr>
      </p:pic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1AED8660-2936-5D49-B630-FF8FE0AEA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0034" y="2072760"/>
            <a:ext cx="5523932" cy="7222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500"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AE7478C-456F-F14F-AE88-7D884DD399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17775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</p:spTree>
    <p:extLst>
      <p:ext uri="{BB962C8B-B14F-4D97-AF65-F5344CB8AC3E}">
        <p14:creationId xmlns:p14="http://schemas.microsoft.com/office/powerpoint/2010/main" val="96685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106536" y="1081088"/>
            <a:ext cx="7218362" cy="3384550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7F7F7F"/>
                </a:solidFill>
              </a:defRPr>
            </a:lvl1pPr>
            <a:lvl2pPr>
              <a:defRPr sz="2000">
                <a:solidFill>
                  <a:srgbClr val="7F7F7F"/>
                </a:solidFill>
              </a:defRPr>
            </a:lvl2pPr>
            <a:lvl3pPr>
              <a:defRPr sz="2000">
                <a:solidFill>
                  <a:srgbClr val="7F7F7F"/>
                </a:solidFill>
              </a:defRPr>
            </a:lvl3pPr>
            <a:lvl4pPr>
              <a:defRPr sz="2000">
                <a:solidFill>
                  <a:srgbClr val="7F7F7F"/>
                </a:solidFill>
              </a:defRPr>
            </a:lvl4pPr>
            <a:lvl5pPr>
              <a:defRPr sz="2000">
                <a:solidFill>
                  <a:srgbClr val="7F7F7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 descr="Corporate Logo (Reverse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045" y="104035"/>
            <a:ext cx="412118" cy="508457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FDE06D-C18A-DA43-BF5F-B09D881A7F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</p:spTree>
    <p:extLst>
      <p:ext uri="{BB962C8B-B14F-4D97-AF65-F5344CB8AC3E}">
        <p14:creationId xmlns:p14="http://schemas.microsoft.com/office/powerpoint/2010/main" val="3448433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100465" y="1081088"/>
            <a:ext cx="7218362" cy="3384550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7F7F7F"/>
                </a:solidFill>
              </a:defRPr>
            </a:lvl1pPr>
            <a:lvl2pPr>
              <a:defRPr sz="2000">
                <a:solidFill>
                  <a:srgbClr val="7F7F7F"/>
                </a:solidFill>
              </a:defRPr>
            </a:lvl2pPr>
            <a:lvl3pPr>
              <a:defRPr sz="2000">
                <a:solidFill>
                  <a:srgbClr val="7F7F7F"/>
                </a:solidFill>
              </a:defRPr>
            </a:lvl3pPr>
            <a:lvl4pPr>
              <a:defRPr sz="2000">
                <a:solidFill>
                  <a:srgbClr val="7F7F7F"/>
                </a:solidFill>
              </a:defRPr>
            </a:lvl4pPr>
            <a:lvl5pPr>
              <a:defRPr sz="2000">
                <a:solidFill>
                  <a:srgbClr val="7F7F7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FDE06D-C18A-DA43-BF5F-B09D881A7F7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OC bus logo (rev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098" y="129544"/>
            <a:ext cx="1123686" cy="444246"/>
          </a:xfrm>
          <a:prstGeom prst="rect">
            <a:avLst/>
          </a:prstGeom>
        </p:spPr>
      </p:pic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</p:spTree>
    <p:extLst>
      <p:ext uri="{BB962C8B-B14F-4D97-AF65-F5344CB8AC3E}">
        <p14:creationId xmlns:p14="http://schemas.microsoft.com/office/powerpoint/2010/main" val="3828813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10738" y="1183087"/>
            <a:ext cx="2805780" cy="2997336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522536" y="1183087"/>
            <a:ext cx="5006680" cy="3240384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7F7F7F"/>
                </a:solidFill>
              </a:defRPr>
            </a:lvl1pPr>
            <a:lvl2pPr>
              <a:defRPr sz="2000">
                <a:solidFill>
                  <a:srgbClr val="7F7F7F"/>
                </a:solidFill>
              </a:defRPr>
            </a:lvl2pPr>
            <a:lvl3pPr>
              <a:defRPr sz="2000">
                <a:solidFill>
                  <a:srgbClr val="7F7F7F"/>
                </a:solidFill>
              </a:defRPr>
            </a:lvl3pPr>
            <a:lvl4pPr>
              <a:defRPr sz="2000">
                <a:solidFill>
                  <a:srgbClr val="7F7F7F"/>
                </a:solidFill>
              </a:defRPr>
            </a:lvl4pPr>
            <a:lvl5pPr>
              <a:defRPr sz="2000">
                <a:solidFill>
                  <a:srgbClr val="7F7F7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FDE06D-C18A-DA43-BF5F-B09D881A7F7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OC bus logo (rev)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098" y="129544"/>
            <a:ext cx="1123686" cy="444246"/>
          </a:xfrm>
          <a:prstGeom prst="rect">
            <a:avLst/>
          </a:prstGeom>
        </p:spPr>
      </p:pic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</p:spTree>
    <p:extLst>
      <p:ext uri="{BB962C8B-B14F-4D97-AF65-F5344CB8AC3E}">
        <p14:creationId xmlns:p14="http://schemas.microsoft.com/office/powerpoint/2010/main" val="3508535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10738" y="1183087"/>
            <a:ext cx="2805780" cy="2997336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522536" y="1183087"/>
            <a:ext cx="5006680" cy="3240384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7F7F7F"/>
                </a:solidFill>
              </a:defRPr>
            </a:lvl1pPr>
            <a:lvl2pPr>
              <a:defRPr sz="2000">
                <a:solidFill>
                  <a:srgbClr val="7F7F7F"/>
                </a:solidFill>
              </a:defRPr>
            </a:lvl2pPr>
            <a:lvl3pPr>
              <a:defRPr sz="2000">
                <a:solidFill>
                  <a:srgbClr val="7F7F7F"/>
                </a:solidFill>
              </a:defRPr>
            </a:lvl3pPr>
            <a:lvl4pPr>
              <a:defRPr sz="2000">
                <a:solidFill>
                  <a:srgbClr val="7F7F7F"/>
                </a:solidFill>
              </a:defRPr>
            </a:lvl4pPr>
            <a:lvl5pPr>
              <a:defRPr sz="2000">
                <a:solidFill>
                  <a:srgbClr val="7F7F7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FDE06D-C18A-DA43-BF5F-B09D881A7F7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OC Flex rev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324" y="122746"/>
            <a:ext cx="1261750" cy="452092"/>
          </a:xfrm>
          <a:prstGeom prst="rect">
            <a:avLst/>
          </a:prstGeom>
        </p:spPr>
      </p:pic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</p:spTree>
    <p:extLst>
      <p:ext uri="{BB962C8B-B14F-4D97-AF65-F5344CB8AC3E}">
        <p14:creationId xmlns:p14="http://schemas.microsoft.com/office/powerpoint/2010/main" val="3354755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Lar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914" y="1"/>
            <a:ext cx="8532421" cy="748145"/>
          </a:xfrm>
        </p:spPr>
        <p:txBody>
          <a:bodyPr wrap="none"/>
          <a:lstStyle>
            <a:lvl1pPr>
              <a:defRPr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1796042"/>
            <a:ext cx="9144000" cy="3268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915" y="939998"/>
            <a:ext cx="8532420" cy="3655754"/>
          </a:xfrm>
        </p:spPr>
        <p:txBody>
          <a:bodyPr/>
          <a:lstStyle>
            <a:lvl1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9917" y="4595752"/>
            <a:ext cx="632361" cy="445355"/>
          </a:xfrm>
          <a:prstGeom prst="rect">
            <a:avLst/>
          </a:prstGeom>
        </p:spPr>
        <p:txBody>
          <a:bodyPr anchor="ctr" anchorCtr="1"/>
          <a:lstStyle>
            <a:lvl1pPr>
              <a:defRPr sz="165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F88728A-9E54-1B4F-A83C-486C5BF59F1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97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OCTA Header-4-05.png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055"/>
          <a:stretch/>
        </p:blipFill>
        <p:spPr>
          <a:xfrm>
            <a:off x="0" y="4733862"/>
            <a:ext cx="9144000" cy="40856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1112" y="200253"/>
            <a:ext cx="4958937" cy="5369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Corporate Logo (Reverse).pn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029" y="1884361"/>
            <a:ext cx="824698" cy="1017484"/>
          </a:xfrm>
          <a:prstGeom prst="rect">
            <a:avLst/>
          </a:prstGeom>
        </p:spPr>
      </p:pic>
      <p:pic>
        <p:nvPicPr>
          <p:cNvPr id="25" name="Picture 24" descr="stripes-2-04.pn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23" t="45245" r="45240" b="45068"/>
          <a:stretch/>
        </p:blipFill>
        <p:spPr>
          <a:xfrm>
            <a:off x="51139" y="-48363"/>
            <a:ext cx="862900" cy="498249"/>
          </a:xfrm>
          <a:prstGeom prst="rect">
            <a:avLst/>
          </a:prstGeom>
        </p:spPr>
      </p:pic>
      <p:pic>
        <p:nvPicPr>
          <p:cNvPr id="26" name="Picture 25" descr="stripes-2-04.png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23" t="45245" r="45240" b="45068"/>
          <a:stretch/>
        </p:blipFill>
        <p:spPr>
          <a:xfrm>
            <a:off x="7605621" y="4697405"/>
            <a:ext cx="862900" cy="498249"/>
          </a:xfrm>
          <a:prstGeom prst="rect">
            <a:avLst/>
          </a:prstGeom>
        </p:spPr>
      </p:pic>
      <p:sp>
        <p:nvSpPr>
          <p:cNvPr id="2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8079" y="4733862"/>
            <a:ext cx="745922" cy="273844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fld id="{6DFDE06D-C18A-DA43-BF5F-B09D881A7F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914039" y="741062"/>
            <a:ext cx="8229961" cy="45719"/>
          </a:xfrm>
          <a:prstGeom prst="rect">
            <a:avLst/>
          </a:prstGeom>
          <a:gradFill>
            <a:gsLst>
              <a:gs pos="0">
                <a:srgbClr val="E46818">
                  <a:alpha val="85000"/>
                </a:srgbClr>
              </a:gs>
              <a:gs pos="83000">
                <a:schemeClr val="bg1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708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7" r:id="rId3"/>
    <p:sldLayoutId id="2147483664" r:id="rId4"/>
    <p:sldLayoutId id="2147483665" r:id="rId5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19231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2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3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4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5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6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DE06D-C18A-DA43-BF5F-B09D881A7F7E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79329A-1DBF-AA49-8125-3F0EEE083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7867" y="1691516"/>
            <a:ext cx="2406668" cy="8675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562D51-BDFA-4968-B8B5-3FA0A9AC0D15}"/>
              </a:ext>
            </a:extLst>
          </p:cNvPr>
          <p:cNvSpPr txBox="1"/>
          <p:nvPr/>
        </p:nvSpPr>
        <p:spPr>
          <a:xfrm>
            <a:off x="2077867" y="2988717"/>
            <a:ext cx="6033896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Microtransit Pilot Project:  </a:t>
            </a:r>
            <a:r>
              <a:rPr lang="en-US" sz="2400" b="1" dirty="0">
                <a:solidFill>
                  <a:schemeClr val="bg1"/>
                </a:solidFill>
                <a:cs typeface="Arial" panose="020B0604020202020204" pitchFamily="34" charset="0"/>
              </a:rPr>
              <a:t>12-Month Update</a:t>
            </a:r>
          </a:p>
        </p:txBody>
      </p:sp>
    </p:spTree>
    <p:extLst>
      <p:ext uri="{BB962C8B-B14F-4D97-AF65-F5344CB8AC3E}">
        <p14:creationId xmlns:p14="http://schemas.microsoft.com/office/powerpoint/2010/main" val="242453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</p:spPr>
        <p:txBody>
          <a:bodyPr/>
          <a:lstStyle/>
          <a:p>
            <a:fld id="{6DFDE06D-C18A-DA43-BF5F-B09D881A7F7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E2A540-135A-4E45-86DC-47F45C05C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373566-932C-AF47-B7CB-D1D9BF734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528" y="98298"/>
            <a:ext cx="1513011" cy="54057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06912DD-F866-4663-AE65-BB810FFB6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12" y="200253"/>
            <a:ext cx="6510416" cy="536967"/>
          </a:xfrm>
        </p:spPr>
        <p:txBody>
          <a:bodyPr>
            <a:normAutofit/>
          </a:bodyPr>
          <a:lstStyle/>
          <a:p>
            <a:r>
              <a:rPr lang="en-US" dirty="0"/>
              <a:t>Boardings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AF96EA1-52A7-4D60-9DCD-FF9E9EFB72C9}"/>
              </a:ext>
            </a:extLst>
          </p:cNvPr>
          <p:cNvSpPr txBox="1">
            <a:spLocks/>
          </p:cNvSpPr>
          <p:nvPr/>
        </p:nvSpPr>
        <p:spPr>
          <a:xfrm>
            <a:off x="315518" y="868324"/>
            <a:ext cx="2504259" cy="353002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indent="-174625">
              <a:spcBef>
                <a:spcPts val="450"/>
              </a:spcBef>
              <a:spcAft>
                <a:spcPts val="600"/>
              </a:spcAft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Total Boardings: </a:t>
            </a:r>
            <a:r>
              <a:rPr lang="en-US" sz="2000" b="1" u="sng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36,789</a:t>
            </a:r>
            <a:endParaRPr lang="en-US" sz="2000" u="sng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  <a:p>
            <a:pPr marL="342900" lvl="1" indent="-174625">
              <a:lnSpc>
                <a:spcPct val="110000"/>
              </a:lnSpc>
              <a:spcBef>
                <a:spcPts val="450"/>
              </a:spcBef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Weekly*: ~850</a:t>
            </a:r>
          </a:p>
          <a:p>
            <a:pPr marL="342900" lvl="1" indent="-166688">
              <a:spcBef>
                <a:spcPts val="0"/>
              </a:spcBef>
              <a:spcAft>
                <a:spcPts val="1350"/>
              </a:spcAft>
              <a:buFont typeface="Arial" panose="020B0604020202020204" pitchFamily="34" charset="0"/>
              <a:buChar char="−"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Daily Highest: 178</a:t>
            </a:r>
          </a:p>
          <a:p>
            <a:pPr marL="174625" indent="-174625">
              <a:spcBef>
                <a:spcPts val="225"/>
              </a:spcBef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Zone trends</a:t>
            </a:r>
          </a:p>
          <a:p>
            <a:pPr marL="342900" lvl="2" indent="-167879">
              <a:spcBef>
                <a:spcPts val="450"/>
              </a:spcBef>
              <a:spcAft>
                <a:spcPts val="450"/>
              </a:spcAft>
              <a:buFont typeface="Arial" panose="020B0604020202020204" pitchFamily="34" charset="0"/>
              <a:buChar char="−"/>
              <a:tabLst>
                <a:tab pos="342900" algn="l"/>
              </a:tabLst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Blue: 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Static</a:t>
            </a: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 </a:t>
            </a:r>
          </a:p>
          <a:p>
            <a:pPr marL="342900" lvl="2" indent="-167879"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−"/>
              <a:tabLst>
                <a:tab pos="342900" algn="l"/>
              </a:tabLst>
            </a:pPr>
            <a:r>
              <a: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Orange: </a:t>
            </a: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Positive trend, increasing month over month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6244" lvl="2" indent="-80963">
              <a:spcBef>
                <a:spcPts val="450"/>
              </a:spcBef>
              <a:spcAft>
                <a:spcPts val="900"/>
              </a:spcAft>
              <a:buFont typeface="Wingdings" panose="05000000000000000000" pitchFamily="2" charset="2"/>
              <a:buChar char="§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Courier New" panose="02070309020205020404" pitchFamily="49" charset="0"/>
              <a:buChar char="-"/>
            </a:pPr>
            <a:endParaRPr lang="en-US" sz="135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Courier New" panose="02070309020205020404" pitchFamily="49" charset="0"/>
              <a:buChar char="-"/>
            </a:pPr>
            <a:endParaRPr lang="en-US" sz="135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73C5AA8D-615A-4338-9994-3F026E87E0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4465358"/>
              </p:ext>
            </p:extLst>
          </p:nvPr>
        </p:nvGraphicFramePr>
        <p:xfrm>
          <a:off x="2728337" y="770816"/>
          <a:ext cx="6400800" cy="3634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4852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</p:spPr>
        <p:txBody>
          <a:bodyPr/>
          <a:lstStyle/>
          <a:p>
            <a:fld id="{6DFDE06D-C18A-DA43-BF5F-B09D881A7F7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E2A540-135A-4E45-86DC-47F45C05C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373566-932C-AF47-B7CB-D1D9BF734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528" y="98298"/>
            <a:ext cx="1513011" cy="54057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06912DD-F866-4663-AE65-BB810FFB6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12" y="200253"/>
            <a:ext cx="6510416" cy="536967"/>
          </a:xfrm>
        </p:spPr>
        <p:txBody>
          <a:bodyPr>
            <a:normAutofit/>
          </a:bodyPr>
          <a:lstStyle/>
          <a:p>
            <a:r>
              <a:rPr lang="en-US" dirty="0"/>
              <a:t>Performance Criteria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79D5380-F98B-43B3-9C61-2D923A982B88}"/>
              </a:ext>
            </a:extLst>
          </p:cNvPr>
          <p:cNvSpPr txBox="1">
            <a:spLocks/>
          </p:cNvSpPr>
          <p:nvPr/>
        </p:nvSpPr>
        <p:spPr>
          <a:xfrm>
            <a:off x="320040" y="868680"/>
            <a:ext cx="8086384" cy="3842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rgbClr val="595959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marR="0" lvl="0" indent="-174625" algn="l" defTabSz="914400" rtl="0" eaLnBrk="1" fontAlgn="auto" latinLnBrk="0" hangingPunct="1">
              <a:lnSpc>
                <a:spcPct val="11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cs typeface="Arial" charset="0"/>
              </a:rPr>
              <a:t>Provide public transit mobility in lower-demand areas</a:t>
            </a:r>
          </a:p>
          <a:p>
            <a:pPr marL="517525"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−"/>
              <a:tabLst/>
              <a:defRPr/>
            </a:pPr>
            <a:r>
              <a:rPr kumimoji="0" lang="en-US" sz="1700" b="1" i="1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+mn-lt"/>
                <a:cs typeface="Arial" charset="0"/>
              </a:rPr>
              <a:t>As measured by boardings per revenue vehicle hour (B/RVH): </a:t>
            </a:r>
            <a:r>
              <a:rPr kumimoji="0" lang="en-US" sz="17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cs typeface="Arial" charset="0"/>
              </a:rPr>
              <a:t>6 B/RVH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cs typeface="Arial" charset="0"/>
            </a:endParaRPr>
          </a:p>
          <a:p>
            <a:pPr marL="174625" marR="0" lvl="0" indent="-17462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cs typeface="Arial" charset="0"/>
              </a:rPr>
              <a:t>Reduce total operating and capital costs</a:t>
            </a:r>
          </a:p>
          <a:p>
            <a:pPr marL="517525"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−"/>
              <a:tabLst/>
              <a:defRPr/>
            </a:pPr>
            <a:r>
              <a:rPr kumimoji="0" lang="en-US" sz="1700" b="1" i="1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+mn-lt"/>
                <a:cs typeface="Arial" charset="0"/>
              </a:rPr>
              <a:t>As measured by subsidy per boarding: </a:t>
            </a:r>
            <a:r>
              <a:rPr kumimoji="0" lang="en-US" sz="17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cs typeface="Arial" charset="0"/>
              </a:rPr>
              <a:t>$9.00 per boarding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cs typeface="Arial" charset="0"/>
            </a:endParaRPr>
          </a:p>
          <a:p>
            <a:pPr marL="174625" marR="0" lvl="0" indent="-17462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cs typeface="Arial" charset="0"/>
              </a:rPr>
              <a:t>Reduce Vehicle Miles Travelled (VMT)</a:t>
            </a:r>
          </a:p>
          <a:p>
            <a:pPr marL="517525"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−"/>
              <a:tabLst/>
              <a:defRPr/>
            </a:pPr>
            <a:r>
              <a:rPr kumimoji="0" lang="en-US" sz="1700" b="1" i="1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+mn-lt"/>
                <a:cs typeface="Arial" charset="0"/>
              </a:rPr>
              <a:t>As measured by percent of bookings sharing a vehicle: </a:t>
            </a:r>
            <a:r>
              <a:rPr kumimoji="0" lang="en-US" sz="17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cs typeface="Arial" charset="0"/>
              </a:rPr>
              <a:t>25% Shared Rides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cs typeface="Arial" charset="0"/>
            </a:endParaRPr>
          </a:p>
          <a:p>
            <a:pPr marL="174625" marR="0" lvl="0" indent="-17462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cs typeface="Arial" charset="0"/>
              </a:rPr>
              <a:t>Extend reach of OC Bus and Metrolink services</a:t>
            </a:r>
          </a:p>
          <a:p>
            <a:pPr marL="517525"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−"/>
              <a:tabLst/>
              <a:defRPr/>
            </a:pPr>
            <a:r>
              <a:rPr kumimoji="0" lang="en-US" sz="1700" b="1" i="1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+mn-lt"/>
                <a:cs typeface="Arial" charset="0"/>
              </a:rPr>
              <a:t>As measured by percent of trips to/from transit hubs: </a:t>
            </a:r>
            <a:r>
              <a:rPr kumimoji="0" lang="en-US" sz="17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cs typeface="Arial" charset="0"/>
              </a:rPr>
              <a:t>25% transfer trips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cs typeface="Arial" charset="0"/>
            </a:endParaRPr>
          </a:p>
          <a:p>
            <a:pPr marL="174625" marR="0" lvl="0" indent="-17462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cs typeface="Arial" charset="0"/>
              </a:rPr>
              <a:t>Meet customer needs</a:t>
            </a:r>
          </a:p>
          <a:p>
            <a:pPr marL="517525" marR="0" lvl="1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−"/>
              <a:tabLst/>
              <a:defRPr/>
            </a:pPr>
            <a:r>
              <a:rPr kumimoji="0" lang="en-US" sz="1700" b="1" i="1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+mn-lt"/>
                <a:cs typeface="Arial" charset="0"/>
              </a:rPr>
              <a:t>As measured by customer satisfaction: </a:t>
            </a:r>
            <a:r>
              <a:rPr kumimoji="0" lang="en-US" sz="1700" b="1" i="1" u="none" strike="noStrike" kern="1200" cap="none" spc="2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cs typeface="Arial" charset="0"/>
              </a:rPr>
              <a:t>85% of riders “likely”/“very likely” to recommend OC </a:t>
            </a:r>
            <a:r>
              <a:rPr kumimoji="0" lang="en-US" sz="17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cs typeface="Arial" charset="0"/>
              </a:rPr>
              <a:t>Flex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cs typeface="Arial" panose="020B0604020202020204" pitchFamily="34" charset="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-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4499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</p:spPr>
        <p:txBody>
          <a:bodyPr/>
          <a:lstStyle/>
          <a:p>
            <a:fld id="{6DFDE06D-C18A-DA43-BF5F-B09D881A7F7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E2A540-135A-4E45-86DC-47F45C05C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373566-932C-AF47-B7CB-D1D9BF734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528" y="98298"/>
            <a:ext cx="1513011" cy="54057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06912DD-F866-4663-AE65-BB810FFB6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12" y="200253"/>
            <a:ext cx="6510416" cy="536967"/>
          </a:xfrm>
        </p:spPr>
        <p:txBody>
          <a:bodyPr>
            <a:normAutofit/>
          </a:bodyPr>
          <a:lstStyle/>
          <a:p>
            <a:r>
              <a:rPr lang="en-US" dirty="0"/>
              <a:t>Productivity (B/</a:t>
            </a:r>
            <a:r>
              <a:rPr lang="en-US" dirty="0" err="1"/>
              <a:t>rvh</a:t>
            </a:r>
            <a:r>
              <a:rPr lang="en-US" dirty="0"/>
              <a:t>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DF0846E-9F84-4F5F-AD4A-6B708B47725E}"/>
              </a:ext>
            </a:extLst>
          </p:cNvPr>
          <p:cNvSpPr txBox="1">
            <a:spLocks/>
          </p:cNvSpPr>
          <p:nvPr/>
        </p:nvSpPr>
        <p:spPr>
          <a:xfrm>
            <a:off x="320040" y="868680"/>
            <a:ext cx="2316480" cy="353002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indent="-174625">
              <a:spcBef>
                <a:spcPts val="450"/>
              </a:spcBef>
              <a:spcAft>
                <a:spcPts val="450"/>
              </a:spcAft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Target: 6 B/RVH</a:t>
            </a:r>
          </a:p>
          <a:p>
            <a:pPr marL="174625" indent="-174625">
              <a:spcBef>
                <a:spcPts val="450"/>
              </a:spcBef>
              <a:spcAft>
                <a:spcPts val="450"/>
              </a:spcAft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System</a:t>
            </a:r>
            <a:r>
              <a:rPr lang="en-US" sz="15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: </a:t>
            </a:r>
            <a:r>
              <a:rPr lang="en-US" sz="2000" b="1" u="sng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2.3 B/RVH</a:t>
            </a:r>
          </a:p>
          <a:p>
            <a:pPr marL="342900" lvl="1" indent="-174625">
              <a:spcBef>
                <a:spcPts val="450"/>
              </a:spcBef>
              <a:buFont typeface="Arial" panose="020B0604020202020204" pitchFamily="34" charset="0"/>
              <a:buChar char="−"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Blue: 1.79 B/RVH</a:t>
            </a:r>
          </a:p>
          <a:p>
            <a:pPr marL="342900" lvl="1" indent="-174625">
              <a:spcBef>
                <a:spcPts val="450"/>
              </a:spcBef>
              <a:spcAft>
                <a:spcPts val="1050"/>
              </a:spcAft>
              <a:buFont typeface="Arial" panose="020B0604020202020204" pitchFamily="34" charset="0"/>
              <a:buChar char="−"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Orange: 2.58 B/RVH</a:t>
            </a:r>
            <a:endParaRPr lang="en-US" sz="1600" b="1" u="sng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  <a:p>
            <a:pPr marL="174625" indent="-174625">
              <a:lnSpc>
                <a:spcPct val="110000"/>
              </a:lnSpc>
              <a:spcBef>
                <a:spcPts val="450"/>
              </a:spcBef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Trend: </a:t>
            </a:r>
            <a:r>
              <a:rPr lang="en-US" sz="2000" u="sng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Positive</a:t>
            </a:r>
          </a:p>
          <a:p>
            <a:pPr marL="300038" lvl="1" indent="-125016">
              <a:spcBef>
                <a:spcPts val="0"/>
              </a:spcBef>
              <a:spcAft>
                <a:spcPts val="225"/>
              </a:spcAft>
              <a:buFont typeface="Arial" panose="020B0604020202020204" pitchFamily="34" charset="0"/>
              <a:buChar char="−"/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Courier New" panose="02070309020205020404" pitchFamily="49" charset="0"/>
              <a:buChar char="-"/>
            </a:pPr>
            <a:endParaRPr lang="en-US" sz="135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6DE4AB6-C688-4C85-8C4A-5B570BFA2C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7307929"/>
              </p:ext>
            </p:extLst>
          </p:nvPr>
        </p:nvGraphicFramePr>
        <p:xfrm>
          <a:off x="2555688" y="754575"/>
          <a:ext cx="6583680" cy="3634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54132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</p:spPr>
        <p:txBody>
          <a:bodyPr/>
          <a:lstStyle/>
          <a:p>
            <a:fld id="{6DFDE06D-C18A-DA43-BF5F-B09D881A7F7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E2A540-135A-4E45-86DC-47F45C05C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373566-932C-AF47-B7CB-D1D9BF734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528" y="98298"/>
            <a:ext cx="1513011" cy="54057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06912DD-F866-4663-AE65-BB810FFB6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12" y="200253"/>
            <a:ext cx="6510416" cy="536967"/>
          </a:xfrm>
        </p:spPr>
        <p:txBody>
          <a:bodyPr>
            <a:normAutofit/>
          </a:bodyPr>
          <a:lstStyle/>
          <a:p>
            <a:r>
              <a:rPr lang="en-US" dirty="0"/>
              <a:t>Subsidy per boarding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EAE0937-DC12-4339-8CDF-135FE95A157B}"/>
              </a:ext>
            </a:extLst>
          </p:cNvPr>
          <p:cNvSpPr txBox="1">
            <a:spLocks/>
          </p:cNvSpPr>
          <p:nvPr/>
        </p:nvSpPr>
        <p:spPr>
          <a:xfrm>
            <a:off x="320040" y="852375"/>
            <a:ext cx="2686238" cy="353002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indent="-174625">
              <a:spcBef>
                <a:spcPts val="450"/>
              </a:spcBef>
              <a:spcAft>
                <a:spcPts val="600"/>
              </a:spcAft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Target: $9/Boarding</a:t>
            </a:r>
          </a:p>
          <a:p>
            <a:pPr marL="174625" indent="-174625">
              <a:spcBef>
                <a:spcPts val="450"/>
              </a:spcBef>
              <a:spcAft>
                <a:spcPts val="600"/>
              </a:spcAft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System: </a:t>
            </a:r>
            <a:r>
              <a:rPr lang="en-US" sz="2000" b="1" u="sng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$20.14</a:t>
            </a:r>
          </a:p>
          <a:p>
            <a:pPr marL="342900" lvl="1" indent="-174625">
              <a:spcBef>
                <a:spcPts val="450"/>
              </a:spcBef>
              <a:buFont typeface="Arial" panose="020B0604020202020204" pitchFamily="34" charset="0"/>
              <a:buChar char="−"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Blue: $27.60 B/RVH</a:t>
            </a:r>
          </a:p>
          <a:p>
            <a:pPr marL="342900" lvl="1" indent="-174625">
              <a:spcBef>
                <a:spcPts val="450"/>
              </a:spcBef>
              <a:spcAft>
                <a:spcPts val="1050"/>
              </a:spcAft>
              <a:buFont typeface="Arial" panose="020B0604020202020204" pitchFamily="34" charset="0"/>
              <a:buChar char="−"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Orange: $17.69 B/RVH</a:t>
            </a:r>
            <a:endParaRPr lang="en-US" sz="1600" b="1" u="sng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  <a:p>
            <a:pPr marL="174625" indent="-174625">
              <a:lnSpc>
                <a:spcPct val="110000"/>
              </a:lnSpc>
              <a:spcBef>
                <a:spcPts val="450"/>
              </a:spcBef>
              <a:spcAft>
                <a:spcPts val="600"/>
              </a:spcAft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Trend: </a:t>
            </a:r>
            <a:r>
              <a:rPr lang="en-US" sz="2000" u="sng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Positive</a:t>
            </a:r>
            <a:endParaRPr lang="en-US" sz="1200" u="sng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DC377965-C6B6-4386-A193-395BD228A0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190842"/>
              </p:ext>
            </p:extLst>
          </p:nvPr>
        </p:nvGraphicFramePr>
        <p:xfrm>
          <a:off x="2720340" y="782889"/>
          <a:ext cx="6400800" cy="3639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5570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</p:spPr>
        <p:txBody>
          <a:bodyPr/>
          <a:lstStyle/>
          <a:p>
            <a:fld id="{6DFDE06D-C18A-DA43-BF5F-B09D881A7F7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E2A540-135A-4E45-86DC-47F45C05C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373566-932C-AF47-B7CB-D1D9BF734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528" y="98298"/>
            <a:ext cx="1513011" cy="54057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06912DD-F866-4663-AE65-BB810FFB6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12" y="200253"/>
            <a:ext cx="6510416" cy="536967"/>
          </a:xfrm>
        </p:spPr>
        <p:txBody>
          <a:bodyPr>
            <a:normAutofit fontScale="90000"/>
          </a:bodyPr>
          <a:lstStyle/>
          <a:p>
            <a:r>
              <a:rPr lang="en-US" sz="2700" dirty="0"/>
              <a:t>Subsidy per boarding </a:t>
            </a:r>
            <a:r>
              <a:rPr lang="en-US" dirty="0"/>
              <a:t>– All modes </a:t>
            </a:r>
            <a:r>
              <a:rPr lang="en-US" sz="2000" i="1" dirty="0"/>
              <a:t>(Q1 FY2019-20)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8607F1-C4FC-4141-BC6A-DCB0E4035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112" y="921910"/>
            <a:ext cx="7765970" cy="29471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257B62-5441-4B44-A298-656139BDEE0A}"/>
              </a:ext>
            </a:extLst>
          </p:cNvPr>
          <p:cNvSpPr txBox="1"/>
          <p:nvPr/>
        </p:nvSpPr>
        <p:spPr>
          <a:xfrm>
            <a:off x="886264" y="3496298"/>
            <a:ext cx="27220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ADA – Americans with Disabilities 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93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</p:spPr>
        <p:txBody>
          <a:bodyPr/>
          <a:lstStyle/>
          <a:p>
            <a:fld id="{6DFDE06D-C18A-DA43-BF5F-B09D881A7F7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E2A540-135A-4E45-86DC-47F45C05C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373566-932C-AF47-B7CB-D1D9BF734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528" y="98298"/>
            <a:ext cx="1513011" cy="54057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06912DD-F866-4663-AE65-BB810FFB6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12" y="200253"/>
            <a:ext cx="6510416" cy="536967"/>
          </a:xfrm>
        </p:spPr>
        <p:txBody>
          <a:bodyPr>
            <a:normAutofit/>
          </a:bodyPr>
          <a:lstStyle/>
          <a:p>
            <a:r>
              <a:rPr lang="en-US" dirty="0"/>
              <a:t>Shared Rides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A38B1F5-EFCE-4615-8F02-42C60A1B56A6}"/>
              </a:ext>
            </a:extLst>
          </p:cNvPr>
          <p:cNvSpPr txBox="1">
            <a:spLocks/>
          </p:cNvSpPr>
          <p:nvPr/>
        </p:nvSpPr>
        <p:spPr>
          <a:xfrm>
            <a:off x="320040" y="868324"/>
            <a:ext cx="2453005" cy="353002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indent="-174625">
              <a:spcBef>
                <a:spcPts val="450"/>
              </a:spcBef>
              <a:spcAft>
                <a:spcPts val="450"/>
              </a:spcAft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Target: 25%</a:t>
            </a:r>
          </a:p>
          <a:p>
            <a:pPr marL="174625" indent="-174625">
              <a:spcBef>
                <a:spcPts val="450"/>
              </a:spcBef>
              <a:spcAft>
                <a:spcPts val="450"/>
              </a:spcAft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System: </a:t>
            </a:r>
            <a:r>
              <a:rPr lang="en-US" sz="2000" b="1" u="sng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37.2%</a:t>
            </a:r>
          </a:p>
          <a:p>
            <a:pPr marL="344488" lvl="1" indent="-173038">
              <a:spcBef>
                <a:spcPts val="450"/>
              </a:spcBef>
              <a:buFont typeface="Arial" panose="020B0604020202020204" pitchFamily="34" charset="0"/>
              <a:buChar char="−"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Blue: 22.3% </a:t>
            </a:r>
          </a:p>
          <a:p>
            <a:pPr marL="344488" lvl="1" indent="-173038">
              <a:spcBef>
                <a:spcPts val="450"/>
              </a:spcBef>
              <a:spcAft>
                <a:spcPts val="1350"/>
              </a:spcAft>
              <a:buFont typeface="Arial" panose="020B0604020202020204" pitchFamily="34" charset="0"/>
              <a:buChar char="−"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Orange: 42.2%</a:t>
            </a:r>
          </a:p>
          <a:p>
            <a:pPr marL="174625" indent="-174625">
              <a:lnSpc>
                <a:spcPct val="110000"/>
              </a:lnSpc>
              <a:spcBef>
                <a:spcPts val="450"/>
              </a:spcBef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Trends:</a:t>
            </a:r>
            <a:endParaRPr lang="en-US" sz="2000" i="1" dirty="0">
              <a:solidFill>
                <a:schemeClr val="tx1">
                  <a:lumMod val="50000"/>
                  <a:lumOff val="50000"/>
                </a:schemeClr>
              </a:solidFill>
              <a:cs typeface="Arial" panose="020B0604020202020204" pitchFamily="34" charset="0"/>
            </a:endParaRPr>
          </a:p>
          <a:p>
            <a:pPr marL="300038" lvl="1" indent="-125016">
              <a:spcBef>
                <a:spcPts val="0"/>
              </a:spcBef>
              <a:spcAft>
                <a:spcPts val="1350"/>
              </a:spcAft>
              <a:buFont typeface="Arial" panose="020B0604020202020204" pitchFamily="34" charset="0"/>
              <a:buChar char="−"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Blue: Below target</a:t>
            </a:r>
          </a:p>
          <a:p>
            <a:pPr marL="300038" lvl="1" indent="-125016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−"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Orange: Exceeded target every month since January</a:t>
            </a:r>
          </a:p>
          <a:p>
            <a:pPr marL="646509" lvl="2" indent="-128588">
              <a:spcBef>
                <a:spcPts val="0"/>
              </a:spcBef>
              <a:spcAft>
                <a:spcPts val="1350"/>
              </a:spcAft>
              <a:buFont typeface="Courier New" panose="02070309020205020404" pitchFamily="49" charset="0"/>
              <a:buChar char="o"/>
            </a:pPr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High volume of trips to/from Metrolink station</a:t>
            </a:r>
            <a:endParaRPr lang="en-US" sz="135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042482"/>
              </p:ext>
            </p:extLst>
          </p:nvPr>
        </p:nvGraphicFramePr>
        <p:xfrm>
          <a:off x="2558686" y="780041"/>
          <a:ext cx="6583680" cy="3639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7503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</p:spPr>
        <p:txBody>
          <a:bodyPr/>
          <a:lstStyle/>
          <a:p>
            <a:fld id="{6DFDE06D-C18A-DA43-BF5F-B09D881A7F7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E2A540-135A-4E45-86DC-47F45C05C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373566-932C-AF47-B7CB-D1D9BF734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528" y="98298"/>
            <a:ext cx="1513011" cy="54057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06912DD-F866-4663-AE65-BB810FFB6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12" y="200253"/>
            <a:ext cx="6510416" cy="536967"/>
          </a:xfrm>
        </p:spPr>
        <p:txBody>
          <a:bodyPr>
            <a:normAutofit/>
          </a:bodyPr>
          <a:lstStyle/>
          <a:p>
            <a:r>
              <a:rPr lang="en-US" dirty="0"/>
              <a:t>Connected Trips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B06244-1A8F-4B21-B14F-D868E67E787B}"/>
              </a:ext>
            </a:extLst>
          </p:cNvPr>
          <p:cNvSpPr txBox="1">
            <a:spLocks/>
          </p:cNvSpPr>
          <p:nvPr/>
        </p:nvSpPr>
        <p:spPr>
          <a:xfrm>
            <a:off x="320040" y="868324"/>
            <a:ext cx="3269563" cy="353002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indent="-174625">
              <a:spcBef>
                <a:spcPts val="450"/>
              </a:spcBef>
              <a:spcAft>
                <a:spcPts val="1350"/>
              </a:spcAft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Target: 25%</a:t>
            </a:r>
          </a:p>
          <a:p>
            <a:pPr marL="174625" indent="-174625">
              <a:spcBef>
                <a:spcPts val="450"/>
              </a:spcBef>
              <a:spcAft>
                <a:spcPts val="1350"/>
              </a:spcAft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System: </a:t>
            </a:r>
            <a:r>
              <a:rPr lang="en-US" sz="2000" b="1" u="sng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32%</a:t>
            </a:r>
          </a:p>
          <a:p>
            <a:pPr marL="174625" indent="-174625">
              <a:lnSpc>
                <a:spcPct val="110000"/>
              </a:lnSpc>
              <a:spcBef>
                <a:spcPts val="450"/>
              </a:spcBef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Favorable trend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i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00038" lvl="1" indent="-125016">
              <a:spcBef>
                <a:spcPts val="0"/>
              </a:spcBef>
              <a:spcAft>
                <a:spcPts val="1350"/>
              </a:spcAft>
              <a:buFont typeface="Arial" panose="020B0604020202020204" pitchFamily="34" charset="0"/>
              <a:buChar char="−"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Above 25% target for transfers</a:t>
            </a:r>
          </a:p>
          <a:p>
            <a:pPr marL="300038" lvl="1" indent="-125016">
              <a:spcBef>
                <a:spcPts val="0"/>
              </a:spcBef>
              <a:spcAft>
                <a:spcPts val="1350"/>
              </a:spcAft>
              <a:buFont typeface="Arial" panose="020B0604020202020204" pitchFamily="34" charset="0"/>
              <a:buChar char="−"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transfer rate in the Orange Zone is due to high volume of trips to and from the Laguna Niguel-Mission Viejo Metrolink Station</a:t>
            </a:r>
          </a:p>
          <a:p>
            <a:pPr marL="300038" lvl="1" indent="-125016"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−"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First/Last mile connections to points east and west of station</a:t>
            </a:r>
          </a:p>
          <a:p>
            <a:pPr marL="342900" lvl="1" indent="0">
              <a:buFont typeface="Arial"/>
              <a:buNone/>
            </a:pPr>
            <a:endParaRPr lang="en-US" sz="135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11D559DE-CE0E-4712-972F-0D793BCE02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8186127"/>
              </p:ext>
            </p:extLst>
          </p:nvPr>
        </p:nvGraphicFramePr>
        <p:xfrm>
          <a:off x="4314693" y="2459118"/>
          <a:ext cx="3909060" cy="2034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2EC896DD-48F3-4CB1-A66E-1D1655FF49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0095701"/>
              </p:ext>
            </p:extLst>
          </p:nvPr>
        </p:nvGraphicFramePr>
        <p:xfrm>
          <a:off x="3709035" y="808673"/>
          <a:ext cx="2583180" cy="1645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E91BCACA-167D-4D41-BA3B-A0746CD350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1459289"/>
              </p:ext>
            </p:extLst>
          </p:nvPr>
        </p:nvGraphicFramePr>
        <p:xfrm>
          <a:off x="6295073" y="808673"/>
          <a:ext cx="2583180" cy="1645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343108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</p:spPr>
        <p:txBody>
          <a:bodyPr/>
          <a:lstStyle/>
          <a:p>
            <a:fld id="{6DFDE06D-C18A-DA43-BF5F-B09D881A7F7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E2A540-135A-4E45-86DC-47F45C05C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373566-932C-AF47-B7CB-D1D9BF734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528" y="98298"/>
            <a:ext cx="1513011" cy="540571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7D09ABD-B6AC-47D4-AD88-FDF2E50F0B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20040" y="859536"/>
            <a:ext cx="4871904" cy="3874326"/>
          </a:xfrm>
        </p:spPr>
        <p:txBody>
          <a:bodyPr/>
          <a:lstStyle/>
          <a:p>
            <a:pPr marL="174625" indent="-174625"/>
            <a:r>
              <a:rPr lang="en-US" sz="2000" dirty="0"/>
              <a:t>Extend Pilot through October 2020</a:t>
            </a:r>
          </a:p>
          <a:p>
            <a:pPr marL="512763" lvl="1" indent="-227013"/>
            <a:r>
              <a:rPr lang="en-US" sz="1400" dirty="0"/>
              <a:t>Maintain service continuity</a:t>
            </a:r>
          </a:p>
          <a:p>
            <a:pPr marL="512763" lvl="1" indent="-227013"/>
            <a:r>
              <a:rPr lang="en-US" sz="1400" dirty="0"/>
              <a:t>Test strategies considered to improve performance</a:t>
            </a:r>
          </a:p>
          <a:p>
            <a:pPr marL="512763" lvl="1" indent="-227013"/>
            <a:r>
              <a:rPr lang="en-US" sz="1400" dirty="0"/>
              <a:t>Allow time for the procurement of a new service contract beyond October 2020 as approved.</a:t>
            </a:r>
          </a:p>
          <a:p>
            <a:pPr marL="174625" indent="-174625">
              <a:spcBef>
                <a:spcPts val="900"/>
              </a:spcBef>
            </a:pPr>
            <a:r>
              <a:rPr lang="en-US" sz="2000" dirty="0"/>
              <a:t>Strategies for Improvement</a:t>
            </a:r>
          </a:p>
          <a:p>
            <a:pPr marL="512763" lvl="1" indent="-227013">
              <a:spcBef>
                <a:spcPts val="336"/>
              </a:spcBef>
            </a:pPr>
            <a:r>
              <a:rPr lang="en-US" sz="1400" dirty="0"/>
              <a:t>Zone Changes</a:t>
            </a:r>
          </a:p>
          <a:p>
            <a:pPr marL="512763" lvl="1" indent="-227013">
              <a:spcBef>
                <a:spcPts val="336"/>
              </a:spcBef>
            </a:pPr>
            <a:r>
              <a:rPr lang="en-US" sz="1400" dirty="0"/>
              <a:t>Operational Improvements</a:t>
            </a:r>
          </a:p>
          <a:p>
            <a:pPr marL="512763" lvl="1" indent="-227013">
              <a:spcBef>
                <a:spcPts val="336"/>
              </a:spcBef>
            </a:pPr>
            <a:r>
              <a:rPr lang="en-US" sz="1400" dirty="0"/>
              <a:t>Fare/Pass Considerations</a:t>
            </a:r>
          </a:p>
          <a:p>
            <a:pPr marL="512763" lvl="1" indent="-227013">
              <a:spcBef>
                <a:spcPts val="336"/>
              </a:spcBef>
            </a:pPr>
            <a:r>
              <a:rPr lang="en-US" sz="1400" dirty="0"/>
              <a:t>Promotions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06912DD-F866-4663-AE65-BB810FFB6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12" y="200253"/>
            <a:ext cx="6510416" cy="536967"/>
          </a:xfrm>
        </p:spPr>
        <p:txBody>
          <a:bodyPr>
            <a:normAutofit/>
          </a:bodyPr>
          <a:lstStyle/>
          <a:p>
            <a:r>
              <a:rPr lang="en-US" dirty="0"/>
              <a:t>Staff Recommendations</a:t>
            </a:r>
          </a:p>
        </p:txBody>
      </p:sp>
      <p:pic>
        <p:nvPicPr>
          <p:cNvPr id="2" name="Picture 2" descr="A picture containing device&#10;&#10;Description generated with very high confidence">
            <a:extLst>
              <a:ext uri="{FF2B5EF4-FFF2-40B4-BE49-F238E27FC236}">
                <a16:creationId xmlns:a16="http://schemas.microsoft.com/office/drawing/2014/main" id="{6EF1FBAB-34EE-4449-9653-20A10A349544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892040" y="501091"/>
            <a:ext cx="4251960" cy="425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10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Expanded Service Area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3952" y="859536"/>
            <a:ext cx="4404941" cy="3384550"/>
          </a:xfrm>
        </p:spPr>
        <p:txBody>
          <a:bodyPr/>
          <a:lstStyle/>
          <a:p>
            <a:pPr marL="227013" indent="-227013"/>
            <a:r>
              <a:rPr lang="en-US" sz="2000" dirty="0"/>
              <a:t>GIS Zone Travel Analysis</a:t>
            </a:r>
          </a:p>
          <a:p>
            <a:pPr marL="512763" lvl="1" indent="-227013"/>
            <a:r>
              <a:rPr lang="en-US" sz="1400" dirty="0"/>
              <a:t>Trip Activity</a:t>
            </a:r>
          </a:p>
          <a:p>
            <a:pPr marL="512763" lvl="1" indent="-227013"/>
            <a:r>
              <a:rPr lang="en-US" sz="1400" dirty="0"/>
              <a:t>Home-Work Trips</a:t>
            </a:r>
          </a:p>
          <a:p>
            <a:pPr marL="227013" indent="-227013">
              <a:spcBef>
                <a:spcPts val="900"/>
              </a:spcBef>
            </a:pPr>
            <a:r>
              <a:rPr lang="en-US" sz="2000" dirty="0"/>
              <a:t>Added Adjacent High Demand Areas</a:t>
            </a:r>
          </a:p>
          <a:p>
            <a:pPr marL="227013" indent="-227013">
              <a:spcBef>
                <a:spcPts val="900"/>
              </a:spcBef>
            </a:pPr>
            <a:r>
              <a:rPr lang="en-US" sz="2000" dirty="0"/>
              <a:t>Removed Some Lower Demand Areas</a:t>
            </a:r>
          </a:p>
          <a:p>
            <a:pPr marL="227013" indent="-227013">
              <a:spcBef>
                <a:spcPts val="900"/>
              </a:spcBef>
            </a:pPr>
            <a:r>
              <a:rPr lang="en-US" sz="2000" dirty="0"/>
              <a:t>Anticipate Increase in Demand and Wait Time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</p:spPr>
        <p:txBody>
          <a:bodyPr/>
          <a:lstStyle/>
          <a:p>
            <a:fld id="{6DFDE06D-C18A-DA43-BF5F-B09D881A7F7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E2A540-135A-4E45-86DC-47F45C05C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373566-932C-AF47-B7CB-D1D9BF734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528" y="98298"/>
            <a:ext cx="1513011" cy="540571"/>
          </a:xfrm>
          <a:prstGeom prst="rect">
            <a:avLst/>
          </a:prstGeom>
        </p:spPr>
      </p:pic>
      <p:pic>
        <p:nvPicPr>
          <p:cNvPr id="4" name="Picture 7" descr="A picture containing wheel, device&#10;&#10;Description generated with very high confidence">
            <a:extLst>
              <a:ext uri="{FF2B5EF4-FFF2-40B4-BE49-F238E27FC236}">
                <a16:creationId xmlns:a16="http://schemas.microsoft.com/office/drawing/2014/main" id="{2DFB9192-325D-411B-BE97-A41C1B387252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893545" y="612648"/>
            <a:ext cx="4251960" cy="425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17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12" y="200253"/>
            <a:ext cx="6350239" cy="536967"/>
          </a:xfrm>
        </p:spPr>
        <p:txBody>
          <a:bodyPr>
            <a:normAutofit/>
          </a:bodyPr>
          <a:lstStyle/>
          <a:p>
            <a:r>
              <a:rPr lang="en-US"/>
              <a:t>Huntington Beach / Westminster ZONE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A13BE1-F0AA-4A49-9013-1DD807D777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485" y="838238"/>
            <a:ext cx="4063054" cy="379036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3952" y="859536"/>
            <a:ext cx="3947533" cy="3870086"/>
          </a:xfrm>
        </p:spPr>
        <p:txBody>
          <a:bodyPr vert="horz" anchor="t"/>
          <a:lstStyle/>
          <a:p>
            <a:pPr marL="226695" indent="-226695"/>
            <a:r>
              <a:rPr lang="en-US" sz="2000" dirty="0"/>
              <a:t>Zone Size</a:t>
            </a:r>
            <a:endParaRPr lang="en-US" dirty="0"/>
          </a:p>
          <a:p>
            <a:pPr marL="512445" lvl="1" indent="-226695"/>
            <a:r>
              <a:rPr lang="en-US" sz="1400" dirty="0"/>
              <a:t>Increased from 6.45 to 7.51 square miles (+16.4%)</a:t>
            </a:r>
            <a:endParaRPr lang="en-US" sz="1400" dirty="0">
              <a:cs typeface="Calibri"/>
            </a:endParaRPr>
          </a:p>
          <a:p>
            <a:pPr marL="226695" indent="-226695">
              <a:spcBef>
                <a:spcPts val="900"/>
              </a:spcBef>
            </a:pPr>
            <a:r>
              <a:rPr lang="en-US" sz="2000" dirty="0"/>
              <a:t>New Areas</a:t>
            </a:r>
            <a:endParaRPr lang="en-US" sz="2000" dirty="0">
              <a:cs typeface="Calibri"/>
            </a:endParaRPr>
          </a:p>
          <a:p>
            <a:pPr marL="512445" lvl="1" indent="-226695"/>
            <a:r>
              <a:rPr lang="en-US" sz="1400" dirty="0"/>
              <a:t>High-density trip area west of zone</a:t>
            </a:r>
            <a:endParaRPr lang="en-US" sz="1400" dirty="0">
              <a:cs typeface="Calibri"/>
            </a:endParaRPr>
          </a:p>
          <a:p>
            <a:pPr marL="512445" lvl="1" indent="-226695"/>
            <a:r>
              <a:rPr lang="en-US" sz="1400" dirty="0"/>
              <a:t>High-density trip area south to Slater Avenue</a:t>
            </a:r>
            <a:endParaRPr lang="en-US" sz="1400" dirty="0">
              <a:cs typeface="Calibri"/>
            </a:endParaRPr>
          </a:p>
          <a:p>
            <a:pPr marL="512445" lvl="1" indent="-226695"/>
            <a:r>
              <a:rPr lang="en-US" sz="1400" dirty="0"/>
              <a:t>Huntington Beach Hospital area</a:t>
            </a:r>
            <a:endParaRPr lang="en-US" sz="1400" dirty="0">
              <a:cs typeface="Calibri"/>
            </a:endParaRPr>
          </a:p>
          <a:p>
            <a:pPr marL="226695" indent="-226695">
              <a:spcBef>
                <a:spcPts val="900"/>
              </a:spcBef>
            </a:pPr>
            <a:r>
              <a:rPr lang="en-US" sz="2000" dirty="0"/>
              <a:t>Reduced Areas</a:t>
            </a:r>
            <a:endParaRPr lang="en-US" sz="2000" dirty="0">
              <a:cs typeface="Calibri"/>
            </a:endParaRPr>
          </a:p>
          <a:p>
            <a:pPr marL="512445" lvl="1" indent="-226695"/>
            <a:r>
              <a:rPr lang="en-US" sz="1400" dirty="0"/>
              <a:t>Area north of Boeing</a:t>
            </a:r>
            <a:endParaRPr lang="en-US" sz="1400" dirty="0">
              <a:cs typeface="Calibri"/>
            </a:endParaRPr>
          </a:p>
          <a:p>
            <a:pPr marL="512445" lvl="1" indent="-226695"/>
            <a:r>
              <a:rPr lang="en-US" sz="1400" dirty="0"/>
              <a:t>New “Island” for connection to Route 60/560</a:t>
            </a:r>
            <a:endParaRPr lang="en-US" sz="1400" dirty="0">
              <a:cs typeface="Calibri"/>
            </a:endParaRPr>
          </a:p>
          <a:p>
            <a:pPr marL="512445" lvl="1" indent="-226695"/>
            <a:r>
              <a:rPr lang="en-US" sz="1400" dirty="0"/>
              <a:t>Minor changes at edges</a:t>
            </a:r>
            <a:endParaRPr lang="en-US" sz="1400" dirty="0">
              <a:cs typeface="Calibri"/>
            </a:endParaRPr>
          </a:p>
          <a:p>
            <a:pPr lvl="1"/>
            <a:endParaRPr lang="en-US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</p:spPr>
        <p:txBody>
          <a:bodyPr/>
          <a:lstStyle/>
          <a:p>
            <a:fld id="{6DFDE06D-C18A-DA43-BF5F-B09D881A7F7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E2A540-135A-4E45-86DC-47F45C05C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373566-932C-AF47-B7CB-D1D9BF734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1528" y="98298"/>
            <a:ext cx="1513011" cy="54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337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12" y="200253"/>
            <a:ext cx="6659093" cy="536967"/>
          </a:xfrm>
        </p:spPr>
        <p:txBody>
          <a:bodyPr>
            <a:normAutofit fontScale="90000"/>
          </a:bodyPr>
          <a:lstStyle/>
          <a:p>
            <a:r>
              <a:rPr lang="es-ES"/>
              <a:t>Aliso Viejo / Laguna </a:t>
            </a:r>
            <a:r>
              <a:rPr lang="es-ES" err="1"/>
              <a:t>Niguel</a:t>
            </a:r>
            <a:r>
              <a:rPr lang="es-ES"/>
              <a:t> / </a:t>
            </a:r>
            <a:r>
              <a:rPr lang="es-ES" err="1"/>
              <a:t>Mission</a:t>
            </a:r>
            <a:r>
              <a:rPr lang="es-ES"/>
              <a:t> Viejo ZONE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3952" y="859536"/>
            <a:ext cx="3950651" cy="3384550"/>
          </a:xfrm>
        </p:spPr>
        <p:txBody>
          <a:bodyPr/>
          <a:lstStyle/>
          <a:p>
            <a:pPr marL="227013" indent="-227013"/>
            <a:r>
              <a:rPr lang="en-US" sz="2000" dirty="0"/>
              <a:t>Zone Size</a:t>
            </a:r>
          </a:p>
          <a:p>
            <a:pPr marL="512763" lvl="1" indent="-227013"/>
            <a:r>
              <a:rPr lang="en-US" sz="1400" dirty="0"/>
              <a:t>Increased from 6.16 to 7.22 square miles (+17.2%)</a:t>
            </a:r>
          </a:p>
          <a:p>
            <a:pPr marL="227013" indent="-227013">
              <a:spcBef>
                <a:spcPts val="900"/>
              </a:spcBef>
            </a:pPr>
            <a:r>
              <a:rPr lang="en-US" sz="2000" dirty="0"/>
              <a:t>New Areas</a:t>
            </a:r>
          </a:p>
          <a:p>
            <a:pPr marL="512763" lvl="1" indent="-227013"/>
            <a:r>
              <a:rPr lang="en-US" sz="1400" dirty="0"/>
              <a:t>High-density trip area west of zone</a:t>
            </a:r>
          </a:p>
          <a:p>
            <a:pPr marL="512763" lvl="1" indent="-227013"/>
            <a:r>
              <a:rPr lang="en-US" sz="1400" dirty="0"/>
              <a:t>Adjacent to SOKA Campus</a:t>
            </a:r>
          </a:p>
          <a:p>
            <a:pPr marL="227013" indent="-227013">
              <a:spcBef>
                <a:spcPts val="900"/>
              </a:spcBef>
            </a:pPr>
            <a:r>
              <a:rPr lang="en-US" sz="2000" dirty="0"/>
              <a:t>Reduced Areas</a:t>
            </a:r>
          </a:p>
          <a:p>
            <a:pPr marL="512763" lvl="1" indent="-227013"/>
            <a:r>
              <a:rPr lang="en-US" sz="1400" dirty="0"/>
              <a:t>South of Avery to Capistrano Valley High School</a:t>
            </a:r>
          </a:p>
          <a:p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</p:spPr>
        <p:txBody>
          <a:bodyPr/>
          <a:lstStyle/>
          <a:p>
            <a:fld id="{6DFDE06D-C18A-DA43-BF5F-B09D881A7F7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E2A540-135A-4E45-86DC-47F45C05C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373566-932C-AF47-B7CB-D1D9BF734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528" y="98298"/>
            <a:ext cx="1513011" cy="5405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B3EC0F-8348-4F5B-92CA-F2298A6E01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8" t="3320" r="1811" b="1560"/>
          <a:stretch/>
        </p:blipFill>
        <p:spPr>
          <a:xfrm>
            <a:off x="4784603" y="1207138"/>
            <a:ext cx="4059936" cy="285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08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Streamlined operations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832104" y="859535"/>
            <a:ext cx="4690872" cy="3623885"/>
          </a:xfrm>
        </p:spPr>
        <p:txBody>
          <a:bodyPr vert="horz" anchor="t"/>
          <a:lstStyle/>
          <a:p>
            <a:pPr marL="227013" indent="-227013"/>
            <a:r>
              <a:rPr lang="en-US" sz="2000" dirty="0">
                <a:cs typeface="Calibri"/>
              </a:rPr>
              <a:t>Goals</a:t>
            </a:r>
          </a:p>
          <a:p>
            <a:pPr marL="512763" lvl="1" indent="-227013"/>
            <a:r>
              <a:rPr lang="en-US" sz="1400" dirty="0">
                <a:cs typeface="Calibri"/>
              </a:rPr>
              <a:t>Improve productivity</a:t>
            </a:r>
          </a:p>
          <a:p>
            <a:pPr marL="512763" lvl="1" indent="-227013"/>
            <a:r>
              <a:rPr lang="en-US" sz="1400" dirty="0">
                <a:cs typeface="Calibri"/>
              </a:rPr>
              <a:t>Maintain quality of service</a:t>
            </a:r>
          </a:p>
          <a:p>
            <a:pPr marL="227013" indent="-227013">
              <a:spcBef>
                <a:spcPts val="900"/>
              </a:spcBef>
            </a:pPr>
            <a:r>
              <a:rPr lang="en-US" sz="2000" dirty="0">
                <a:cs typeface="Calibri"/>
              </a:rPr>
              <a:t>Proposed Changes</a:t>
            </a:r>
            <a:endParaRPr lang="en-US" dirty="0"/>
          </a:p>
          <a:p>
            <a:pPr marL="512763" lvl="1" indent="-227013"/>
            <a:r>
              <a:rPr lang="en-US" sz="1400" dirty="0">
                <a:cs typeface="Calibri"/>
              </a:rPr>
              <a:t>Reduce span of service hours due to low ridership (stop earlier)</a:t>
            </a:r>
          </a:p>
          <a:p>
            <a:pPr marL="687388" lvl="3" indent="-169863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050" b="1" dirty="0">
                <a:cs typeface="Calibri"/>
              </a:rPr>
              <a:t>Monday thru Friday: 6 AM to 9 PM</a:t>
            </a:r>
          </a:p>
          <a:p>
            <a:pPr marL="687388" lvl="3" indent="-169863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n-US" sz="1050" b="1" dirty="0">
                <a:cs typeface="Calibri"/>
              </a:rPr>
              <a:t>Saturday and Sunday: 9 AM to 9 PM</a:t>
            </a:r>
          </a:p>
          <a:p>
            <a:pPr marL="512763" lvl="1" indent="-227013">
              <a:spcBef>
                <a:spcPts val="1200"/>
              </a:spcBef>
            </a:pPr>
            <a:r>
              <a:rPr lang="en-US" sz="1400" dirty="0">
                <a:cs typeface="Calibri"/>
              </a:rPr>
              <a:t>Increase the number of Virtual Stops to maintain and/or improve service response time</a:t>
            </a:r>
          </a:p>
          <a:p>
            <a:pPr marL="512763" lvl="1" indent="-227013">
              <a:spcBef>
                <a:spcPts val="1200"/>
              </a:spcBef>
            </a:pPr>
            <a:r>
              <a:rPr lang="en-US" sz="1400" dirty="0">
                <a:cs typeface="Calibri"/>
              </a:rPr>
              <a:t>Increase revenue vehicle hours in the Blue Zone during anticipated peak hours of service to accommodate zone changes and other efforts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</p:spPr>
        <p:txBody>
          <a:bodyPr/>
          <a:lstStyle/>
          <a:p>
            <a:fld id="{6DFDE06D-C18A-DA43-BF5F-B09D881A7F7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E2A540-135A-4E45-86DC-47F45C05C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373566-932C-AF47-B7CB-D1D9BF734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528" y="98298"/>
            <a:ext cx="1513011" cy="540571"/>
          </a:xfrm>
          <a:prstGeom prst="rect">
            <a:avLst/>
          </a:prstGeom>
        </p:spPr>
      </p:pic>
      <p:pic>
        <p:nvPicPr>
          <p:cNvPr id="4" name="Picture 6" descr="A picture containing wheel, device&#10;&#10;Description generated with very high confidence">
            <a:extLst>
              <a:ext uri="{FF2B5EF4-FFF2-40B4-BE49-F238E27FC236}">
                <a16:creationId xmlns:a16="http://schemas.microsoft.com/office/drawing/2014/main" id="{DCDDD5CC-19C8-4171-A731-40C484C264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040" y="612648"/>
            <a:ext cx="4251302" cy="425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975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PASS CONSIDERATIONS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</p:spPr>
        <p:txBody>
          <a:bodyPr/>
          <a:lstStyle/>
          <a:p>
            <a:fld id="{6DFDE06D-C18A-DA43-BF5F-B09D881A7F7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E2A540-135A-4E45-86DC-47F45C05C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373566-932C-AF47-B7CB-D1D9BF734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528" y="98298"/>
            <a:ext cx="1513011" cy="540571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576949E-DF74-4928-8F9E-703A01360E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3952" y="860612"/>
            <a:ext cx="4791437" cy="3605026"/>
          </a:xfrm>
        </p:spPr>
        <p:txBody>
          <a:bodyPr/>
          <a:lstStyle/>
          <a:p>
            <a:pPr marL="227013" indent="-227013"/>
            <a:r>
              <a:rPr lang="en-US" sz="2000"/>
              <a:t>Goals: </a:t>
            </a:r>
          </a:p>
          <a:p>
            <a:pPr marL="512763" lvl="1" indent="-233363"/>
            <a:r>
              <a:rPr lang="en-US" sz="1400"/>
              <a:t>Increase ridership</a:t>
            </a:r>
          </a:p>
          <a:p>
            <a:pPr marL="512763" lvl="1" indent="-233363"/>
            <a:r>
              <a:rPr lang="en-US" sz="1400"/>
              <a:t>Encourage shared rides</a:t>
            </a:r>
          </a:p>
          <a:p>
            <a:pPr lvl="1"/>
            <a:endParaRPr lang="en-US" sz="1200"/>
          </a:p>
          <a:p>
            <a:pPr marL="227013" indent="-227013"/>
            <a:r>
              <a:rPr lang="en-US" sz="2000"/>
              <a:t>Proposed Changes</a:t>
            </a:r>
          </a:p>
          <a:p>
            <a:pPr marL="512763" lvl="1" indent="-230188"/>
            <a:r>
              <a:rPr lang="en-US" sz="1400"/>
              <a:t>Introduce “Train Buddies” program</a:t>
            </a:r>
          </a:p>
          <a:p>
            <a:pPr marL="796925" lvl="2">
              <a:buFont typeface="Courier New" panose="02070309020205020404" pitchFamily="49" charset="0"/>
              <a:buChar char="o"/>
            </a:pPr>
            <a:r>
              <a:rPr lang="en-US" sz="1200" b="1"/>
              <a:t>Metrolink riders to use transfer passes so multiple riders can be scheduled together</a:t>
            </a:r>
          </a:p>
          <a:p>
            <a:pPr marL="512763" lvl="1" indent="-225425">
              <a:spcBef>
                <a:spcPts val="900"/>
              </a:spcBef>
            </a:pPr>
            <a:r>
              <a:rPr lang="en-US" sz="1400"/>
              <a:t>Expand current weekend BOGO program to all days</a:t>
            </a:r>
          </a:p>
          <a:p>
            <a:pPr marL="512763" lvl="1" indent="-225425">
              <a:spcBef>
                <a:spcPts val="900"/>
              </a:spcBef>
            </a:pPr>
            <a:r>
              <a:rPr lang="en-US" sz="1400"/>
              <a:t>Allow free transfers for OC Bus 30-day passholders </a:t>
            </a:r>
          </a:p>
          <a:p>
            <a:pPr marL="914400" lvl="2" indent="0">
              <a:buNone/>
            </a:pPr>
            <a:endParaRPr lang="en-US" sz="1200"/>
          </a:p>
        </p:txBody>
      </p:sp>
      <p:pic>
        <p:nvPicPr>
          <p:cNvPr id="7" name="Picture 10" descr="A picture containing wheel, device&#10;&#10;Description generated with very high confidence">
            <a:extLst>
              <a:ext uri="{FF2B5EF4-FFF2-40B4-BE49-F238E27FC236}">
                <a16:creationId xmlns:a16="http://schemas.microsoft.com/office/drawing/2014/main" id="{91132205-C88A-4E7F-B7E9-3BF999D5B630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892040" y="612648"/>
            <a:ext cx="4251960" cy="425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96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ea typeface="+mj-lt"/>
                <a:cs typeface="+mj-lt"/>
              </a:rPr>
              <a:t>targeted</a:t>
            </a:r>
            <a:r>
              <a:rPr lang="en-US"/>
              <a:t> Marketing 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37508" y="968524"/>
            <a:ext cx="4341402" cy="3858782"/>
          </a:xfrm>
        </p:spPr>
        <p:txBody>
          <a:bodyPr vert="horz" anchor="t"/>
          <a:lstStyle/>
          <a:p>
            <a:pPr marL="457200" lvl="1" indent="0">
              <a:buNone/>
            </a:pPr>
            <a:endParaRPr lang="en-US" sz="1200" dirty="0">
              <a:cs typeface="Calibri"/>
            </a:endParaRPr>
          </a:p>
          <a:p>
            <a:pPr marL="226695" indent="-226695"/>
            <a:r>
              <a:rPr lang="en-US" sz="2000" dirty="0"/>
              <a:t>Target Audiences and Tactics </a:t>
            </a:r>
            <a:endParaRPr lang="en-US" sz="2000" dirty="0">
              <a:cs typeface="Calibri"/>
            </a:endParaRPr>
          </a:p>
          <a:p>
            <a:pPr marL="512445" lvl="1" indent="-226695"/>
            <a:r>
              <a:rPr lang="en-US" sz="1400" dirty="0"/>
              <a:t>Zone residents</a:t>
            </a:r>
            <a:endParaRPr lang="en-US" sz="1400" dirty="0">
              <a:cs typeface="Calibri"/>
            </a:endParaRPr>
          </a:p>
          <a:p>
            <a:pPr marL="687388" lvl="3" indent="-169863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050" b="1" dirty="0">
                <a:cs typeface="Calibri"/>
              </a:rPr>
              <a:t>Promote new enhancements</a:t>
            </a:r>
          </a:p>
          <a:p>
            <a:pPr marL="687388" lvl="3" indent="-169863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050" b="1" dirty="0">
                <a:cs typeface="Calibri"/>
              </a:rPr>
              <a:t>Direct mail/digital ads/outreach </a:t>
            </a:r>
          </a:p>
          <a:p>
            <a:pPr marL="687388" lvl="3" indent="-169863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050" b="1" dirty="0">
                <a:cs typeface="Calibri"/>
              </a:rPr>
              <a:t>Gather feedback from non-users (survey link)</a:t>
            </a:r>
          </a:p>
          <a:p>
            <a:pPr marL="512445" lvl="1" indent="-226695"/>
            <a:r>
              <a:rPr lang="en-US" sz="1400" dirty="0">
                <a:ea typeface="+mn-lt"/>
                <a:cs typeface="+mn-lt"/>
              </a:rPr>
              <a:t>Business and schools</a:t>
            </a:r>
          </a:p>
          <a:p>
            <a:pPr marL="687388" lvl="3" indent="-169863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050" b="1" dirty="0">
                <a:cs typeface="Calibri"/>
              </a:rPr>
              <a:t>New organizations in the expanded areas  </a:t>
            </a:r>
          </a:p>
          <a:p>
            <a:pPr marL="687388" lvl="3" indent="-169863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050" b="1" dirty="0">
                <a:cs typeface="Calibri"/>
              </a:rPr>
              <a:t>Promote new enhancements </a:t>
            </a:r>
          </a:p>
          <a:p>
            <a:pPr marL="687388" lvl="3" indent="-169863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050" b="1" dirty="0">
                <a:cs typeface="Calibri"/>
              </a:rPr>
              <a:t>In-person meetings</a:t>
            </a:r>
          </a:p>
          <a:p>
            <a:pPr marL="687388" lvl="3" indent="-169863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050" b="1" dirty="0">
                <a:cs typeface="Calibri"/>
              </a:rPr>
              <a:t>OC Flex business cards with promo codes </a:t>
            </a:r>
          </a:p>
          <a:p>
            <a:pPr marL="914400" lvl="2" indent="0">
              <a:buNone/>
            </a:pPr>
            <a:endParaRPr lang="en-US" sz="1200" dirty="0">
              <a:cs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</p:spPr>
        <p:txBody>
          <a:bodyPr/>
          <a:lstStyle/>
          <a:p>
            <a:fld id="{6DFDE06D-C18A-DA43-BF5F-B09D881A7F7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E2A540-135A-4E45-86DC-47F45C05C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373566-932C-AF47-B7CB-D1D9BF734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528" y="98298"/>
            <a:ext cx="1513011" cy="5405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BE9658-79FE-460C-8308-3ED7E80B2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0256" y="970892"/>
            <a:ext cx="1745862" cy="32017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EAE162-3F20-41DB-B151-832ACCF87F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6631" y="1242205"/>
            <a:ext cx="3087863" cy="283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05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targeted marketing 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73098" y="468736"/>
            <a:ext cx="4958936" cy="4042860"/>
          </a:xfrm>
        </p:spPr>
        <p:txBody>
          <a:bodyPr vert="horz" anchor="t"/>
          <a:lstStyle/>
          <a:p>
            <a:pPr marL="0" indent="0">
              <a:buNone/>
            </a:pPr>
            <a:endParaRPr lang="en-US" sz="2000" dirty="0">
              <a:ea typeface="+mn-lt"/>
              <a:cs typeface="+mn-lt"/>
            </a:endParaRPr>
          </a:p>
          <a:p>
            <a:pPr marL="457200" lvl="1" indent="0">
              <a:buNone/>
            </a:pPr>
            <a:endParaRPr lang="en-US" sz="1400" dirty="0">
              <a:cs typeface="Calibri"/>
            </a:endParaRPr>
          </a:p>
          <a:p>
            <a:pPr marL="512445" lvl="1" indent="-226695"/>
            <a:r>
              <a:rPr lang="en-US" sz="1400" dirty="0"/>
              <a:t>Current OC Bus and Metrolink customers </a:t>
            </a:r>
          </a:p>
          <a:p>
            <a:pPr marL="687388" lvl="3" indent="-169863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050" b="1" dirty="0">
                <a:cs typeface="Calibri"/>
              </a:rPr>
              <a:t>Position OC Flex as part of OC transit family, providing</a:t>
            </a:r>
            <a:br>
              <a:rPr lang="en-US" sz="1050" b="1" dirty="0">
                <a:cs typeface="Calibri"/>
              </a:rPr>
            </a:br>
            <a:r>
              <a:rPr lang="en-US" sz="1050" b="1" dirty="0">
                <a:cs typeface="Calibri"/>
              </a:rPr>
              <a:t>easy connections to/from bus and trains</a:t>
            </a:r>
          </a:p>
          <a:p>
            <a:pPr marL="687388" lvl="3" indent="-169863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050" b="1" dirty="0">
                <a:cs typeface="Calibri"/>
              </a:rPr>
              <a:t>Promote NEW free transfers via regular OC Bus passes </a:t>
            </a:r>
          </a:p>
          <a:p>
            <a:pPr marL="512445" lvl="1" indent="-226695">
              <a:spcBef>
                <a:spcPts val="336"/>
              </a:spcBef>
            </a:pPr>
            <a:r>
              <a:rPr lang="en-US" sz="1400" dirty="0"/>
              <a:t>Potential off-peak users </a:t>
            </a:r>
          </a:p>
          <a:p>
            <a:pPr marL="687388" lvl="3" indent="-169863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050" b="1" dirty="0">
                <a:cs typeface="Calibri"/>
              </a:rPr>
              <a:t>50% off group ride fare (at </a:t>
            </a:r>
            <a:r>
              <a:rPr lang="en-US" sz="1050" b="1">
                <a:cs typeface="Calibri"/>
              </a:rPr>
              <a:t>all times)</a:t>
            </a:r>
            <a:endParaRPr lang="en-US" sz="1050" b="1" dirty="0">
              <a:cs typeface="Calibri"/>
            </a:endParaRPr>
          </a:p>
          <a:p>
            <a:pPr marL="687388" lvl="3" indent="-169863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050" b="1" dirty="0">
                <a:cs typeface="Calibri"/>
              </a:rPr>
              <a:t>Seniors, stay-at-home parents, students</a:t>
            </a:r>
          </a:p>
          <a:p>
            <a:pPr marL="687388" lvl="3" indent="-169863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050" b="1" dirty="0">
                <a:cs typeface="Calibri"/>
              </a:rPr>
              <a:t>Free hands-on group travel training/tours</a:t>
            </a:r>
          </a:p>
          <a:p>
            <a:pPr marL="511810" lvl="1" indent="-228600"/>
            <a:r>
              <a:rPr lang="en-US" sz="1400" dirty="0">
                <a:ea typeface="+mn-lt"/>
                <a:cs typeface="+mn-lt"/>
              </a:rPr>
              <a:t>Current customers</a:t>
            </a:r>
          </a:p>
          <a:p>
            <a:pPr marL="687388" lvl="3" indent="-169863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050" b="1" dirty="0">
                <a:cs typeface="Calibri"/>
              </a:rPr>
              <a:t>Promote new enhancements </a:t>
            </a:r>
          </a:p>
          <a:p>
            <a:pPr marL="687388" lvl="3" indent="-169863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050" b="1" dirty="0">
                <a:cs typeface="Calibri"/>
              </a:rPr>
              <a:t>Communicate benefits of changes</a:t>
            </a:r>
          </a:p>
          <a:p>
            <a:pPr marL="687388" lvl="3" indent="-169863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050" b="1" dirty="0">
                <a:cs typeface="Calibri"/>
              </a:rPr>
              <a:t>Remind of referral promotion</a:t>
            </a:r>
          </a:p>
          <a:p>
            <a:pPr marL="512445" lvl="1" indent="-226695"/>
            <a:r>
              <a:rPr lang="en-US" sz="1400" dirty="0">
                <a:cs typeface="Calibri"/>
              </a:rPr>
              <a:t>Inactive</a:t>
            </a:r>
            <a:r>
              <a:rPr lang="en-US" sz="1400" dirty="0">
                <a:ea typeface="+mn-lt"/>
                <a:cs typeface="+mn-lt"/>
              </a:rPr>
              <a:t> account holders </a:t>
            </a:r>
          </a:p>
          <a:p>
            <a:pPr marL="687388" lvl="3" indent="-169863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US" sz="1050" b="1" dirty="0">
                <a:cs typeface="Calibri"/>
              </a:rPr>
              <a:t>Try us now, FREE!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507044" y="4733862"/>
            <a:ext cx="674991" cy="273844"/>
          </a:xfrm>
        </p:spPr>
        <p:txBody>
          <a:bodyPr/>
          <a:lstStyle/>
          <a:p>
            <a:fld id="{6DFDE06D-C18A-DA43-BF5F-B09D881A7F7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4E2A540-135A-4E45-86DC-47F45C05C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46627" y="4791570"/>
            <a:ext cx="619269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Orange County Transportation Authority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373566-932C-AF47-B7CB-D1D9BF734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1528" y="98298"/>
            <a:ext cx="1513011" cy="5405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9029ED-F4D5-46C2-A0D1-72749E07D2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724" y="918842"/>
            <a:ext cx="1675189" cy="37492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8C85B6-DBC0-49F0-A654-C824A1E504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1950" y="918842"/>
            <a:ext cx="1668952" cy="374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95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72A43-80B2-4BA8-8D93-1738160AA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Blue Zone Productions and Attractions Combined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1A6F676-F9E1-4988-95CB-0A84EE395B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7" t="6169" r="-277" b="143"/>
          <a:stretch/>
        </p:blipFill>
        <p:spPr>
          <a:xfrm>
            <a:off x="1577340" y="624078"/>
            <a:ext cx="6220206" cy="447827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3A60BA-7965-4000-B27E-B0B401A78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lang="en-US"/>
            </a:defPPr>
            <a:lvl1pPr marL="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88728A-9E54-1B4F-A83C-486C5BF59F1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489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92849-60D9-4CF0-9432-385F87667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Orange Zone Productions and Attractions Combined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EB95D7E-4D1F-47B9-B6D8-733145B38F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7" t="6169" r="-277" b="143"/>
          <a:stretch/>
        </p:blipFill>
        <p:spPr>
          <a:xfrm>
            <a:off x="1577340" y="624078"/>
            <a:ext cx="6220206" cy="447827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D184FD-BF0C-46FE-849A-7246C41F1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lang="en-US"/>
            </a:defPPr>
            <a:lvl1pPr marL="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88728A-9E54-1B4F-A83C-486C5BF59F1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226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C543A-E8FA-4F72-A8F4-C5A4B4C74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Patterns of Workers and Where They Live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6BF3D52-A68E-46D7-8553-A4DF478033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7" t="6169" r="-277" b="143"/>
          <a:stretch/>
        </p:blipFill>
        <p:spPr>
          <a:xfrm>
            <a:off x="1601144" y="763366"/>
            <a:ext cx="5941712" cy="427774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6D38A2-8AB8-4FF8-A5DC-A97539669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lang="en-US"/>
            </a:defPPr>
            <a:lvl1pPr marL="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88728A-9E54-1B4F-A83C-486C5BF59F1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708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A27BE-E51F-4B79-9C8C-CDAADADCA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Blue Zone Land-Use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493EE4A-2C0B-4F41-8783-47762F77F0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1" r="394" b="2777"/>
          <a:stretch/>
        </p:blipFill>
        <p:spPr>
          <a:xfrm>
            <a:off x="1489649" y="631412"/>
            <a:ext cx="6377940" cy="440969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76D24-AD8F-42CE-BD2C-49DAD1F9C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lang="en-US"/>
            </a:defPPr>
            <a:lvl1pPr marL="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88728A-9E54-1B4F-A83C-486C5BF59F1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261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A1091-8696-46B7-9BAB-09B2CB758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14" y="1"/>
            <a:ext cx="8532421" cy="748145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Orange Zone Land-Use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7A6CFB8-6555-43F7-A552-9B2FA8B3D1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" t="8103" r="986" b="2839"/>
          <a:stretch/>
        </p:blipFill>
        <p:spPr>
          <a:xfrm>
            <a:off x="1440180" y="630936"/>
            <a:ext cx="6240780" cy="440969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D52CD9-3681-4EA9-A790-A5E5CAF3E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9917" y="4595752"/>
            <a:ext cx="632361" cy="445355"/>
          </a:xfrm>
        </p:spPr>
        <p:txBody>
          <a:bodyPr/>
          <a:lstStyle>
            <a:defPPr>
              <a:defRPr lang="en-US"/>
            </a:defPPr>
            <a:lvl1pPr marL="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88728A-9E54-1B4F-A83C-486C5BF59F1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360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99B87-6AEB-4249-988C-650E890DB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Blue Zone Regular Fixed Bus Service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37D71D-6185-41F2-9740-BA5287B2D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lang="en-US"/>
            </a:defPPr>
            <a:lvl1pPr marL="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88728A-9E54-1B4F-A83C-486C5BF59F16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0C7F456-34A7-49EB-80E7-F73649B352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7" t="6169" r="-277" b="143"/>
          <a:stretch/>
        </p:blipFill>
        <p:spPr>
          <a:xfrm>
            <a:off x="1577340" y="624078"/>
            <a:ext cx="6220206" cy="4478274"/>
          </a:xfrm>
        </p:spPr>
      </p:pic>
    </p:spTree>
    <p:extLst>
      <p:ext uri="{BB962C8B-B14F-4D97-AF65-F5344CB8AC3E}">
        <p14:creationId xmlns:p14="http://schemas.microsoft.com/office/powerpoint/2010/main" val="1550968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5A27D-CB05-4BB3-9E9C-B2349212C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14" y="1"/>
            <a:ext cx="8532421" cy="748145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Orange Zone Regular Fixed Bus Service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398306-ECDE-4E01-8A1A-4309B1944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9917" y="4595752"/>
            <a:ext cx="632361" cy="445355"/>
          </a:xfrm>
        </p:spPr>
        <p:txBody>
          <a:bodyPr/>
          <a:lstStyle>
            <a:defPPr>
              <a:defRPr lang="en-US"/>
            </a:defPPr>
            <a:lvl1pPr marL="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algn="l" defTabSz="514350" rtl="0" eaLnBrk="1" latinLnBrk="0" hangingPunct="1"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F88728A-9E54-1B4F-A83C-486C5BF59F16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3AC3D6C-A1D6-47F6-AD2B-59E65F84DB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7" t="6169" r="-277" b="143"/>
          <a:stretch/>
        </p:blipFill>
        <p:spPr>
          <a:xfrm>
            <a:off x="1577340" y="624078"/>
            <a:ext cx="6220206" cy="4478274"/>
          </a:xfrm>
        </p:spPr>
      </p:pic>
    </p:spTree>
    <p:extLst>
      <p:ext uri="{BB962C8B-B14F-4D97-AF65-F5344CB8AC3E}">
        <p14:creationId xmlns:p14="http://schemas.microsoft.com/office/powerpoint/2010/main" val="31574324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" val="{&quot;SavedSwatch&quot;:&quot;-16748873|-8341960|-3468525|-2064878|-9539986|Markido&quot;,&quot;Id&quot;:&quot;5df7e119324139db24345397&quot;,&quot;SmartGridHorizontal&quot;:0,&quot;LinkedExcelSources&quot;:{},&quot;LinkedProjectSources&quot;:{},&quot;FlowConfig&quot;:{&quot;Canvas&quot;:{&quot;Slide&quot;:-1,&quot;Width&quot;:0,&quot;Height&quot;:0},&quot;Timeline&quot;:{&quot;Actions&quot;:[]}},&quot;LinkedSlideMergeSources&quot;:{},&quot;LinkedSharePointSlideMergeSources&quot;:{}}"/>
</p:tagLst>
</file>

<file path=ppt/theme/theme1.xml><?xml version="1.0" encoding="utf-8"?>
<a:theme xmlns:a="http://schemas.openxmlformats.org/drawingml/2006/main" name="Main Title Slide (T2)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Master.potx" id="{A66959D3-B806-4C94-907F-2803B5DC3CCA}" vid="{0BFB8A69-C532-48C8-8118-0518C90F093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2577F5F1930C44BD46A64C2DC30001" ma:contentTypeVersion="12" ma:contentTypeDescription="Create a new document." ma:contentTypeScope="" ma:versionID="b4d46071409b518eb48a6906832c55fb">
  <xsd:schema xmlns:xsd="http://www.w3.org/2001/XMLSchema" xmlns:xs="http://www.w3.org/2001/XMLSchema" xmlns:p="http://schemas.microsoft.com/office/2006/metadata/properties" xmlns:ns3="78f2ebaa-4d0f-4fba-b513-ceafb37cdefd" xmlns:ns4="3ebae86c-53fa-4086-93d3-75cf23faa85a" targetNamespace="http://schemas.microsoft.com/office/2006/metadata/properties" ma:root="true" ma:fieldsID="8f872335c4528cacfe3958c2384829d0" ns3:_="" ns4:_="">
    <xsd:import namespace="78f2ebaa-4d0f-4fba-b513-ceafb37cdefd"/>
    <xsd:import namespace="3ebae86c-53fa-4086-93d3-75cf23faa85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f2ebaa-4d0f-4fba-b513-ceafb37cde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bae86c-53fa-4086-93d3-75cf23faa85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10B0F0-E91C-41A4-97E4-43DC11983673}">
  <ds:schemaRefs>
    <ds:schemaRef ds:uri="78f2ebaa-4d0f-4fba-b513-ceafb37cdefd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ebae86c-53fa-4086-93d3-75cf23faa85a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5E4B443-52CB-4226-873B-3440CD703B1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A32AB7-FE09-4A4B-BCC9-1CB61D7BE1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f2ebaa-4d0f-4fba-b513-ceafb37cdefd"/>
    <ds:schemaRef ds:uri="3ebae86c-53fa-4086-93d3-75cf23faa8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1930</TotalTime>
  <Words>1085</Words>
  <Application>Microsoft Office PowerPoint</Application>
  <PresentationFormat>On-screen Show (16:9)</PresentationFormat>
  <Paragraphs>250</Paragraphs>
  <Slides>23</Slides>
  <Notes>23</Notes>
  <HiddenSlides>7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Courier New</vt:lpstr>
      <vt:lpstr>Wingdings</vt:lpstr>
      <vt:lpstr>Main Title Slide (T2)</vt:lpstr>
      <vt:lpstr>1_Office Theme</vt:lpstr>
      <vt:lpstr>PowerPoint Presentation</vt:lpstr>
      <vt:lpstr>Boardings</vt:lpstr>
      <vt:lpstr>Performance Criteria</vt:lpstr>
      <vt:lpstr>Productivity (B/rvh)</vt:lpstr>
      <vt:lpstr>Subsidy per boarding</vt:lpstr>
      <vt:lpstr>Subsidy per boarding – All modes (Q1 FY2019-20)</vt:lpstr>
      <vt:lpstr>Shared Rides</vt:lpstr>
      <vt:lpstr>Connected Trips</vt:lpstr>
      <vt:lpstr>Staff Recommendations</vt:lpstr>
      <vt:lpstr>Expanded Service Area </vt:lpstr>
      <vt:lpstr>Huntington Beach / Westminster ZONE</vt:lpstr>
      <vt:lpstr>Aliso Viejo / Laguna Niguel / Mission Viejo ZONE</vt:lpstr>
      <vt:lpstr>Streamlined operations </vt:lpstr>
      <vt:lpstr>PASS CONSIDERATIONS</vt:lpstr>
      <vt:lpstr>targeted Marketing </vt:lpstr>
      <vt:lpstr>targeted marketing </vt:lpstr>
      <vt:lpstr>Blue Zone Productions and Attractions Combined</vt:lpstr>
      <vt:lpstr>Orange Zone Productions and Attractions Combined</vt:lpstr>
      <vt:lpstr>Patterns of Workers and Where They Live</vt:lpstr>
      <vt:lpstr>Blue Zone Land-Use</vt:lpstr>
      <vt:lpstr>Orange Zone Land-Use</vt:lpstr>
      <vt:lpstr>Blue Zone Regular Fixed Bus Service</vt:lpstr>
      <vt:lpstr>Orange Zone Regular Fixed Bus Service</vt:lpstr>
    </vt:vector>
  </TitlesOfParts>
  <Company>James Klein + Associates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Klein</dc:creator>
  <cp:lastModifiedBy>Allison Cheshire</cp:lastModifiedBy>
  <cp:revision>22</cp:revision>
  <cp:lastPrinted>2019-12-30T18:11:43Z</cp:lastPrinted>
  <dcterms:created xsi:type="dcterms:W3CDTF">2019-09-17T17:39:26Z</dcterms:created>
  <dcterms:modified xsi:type="dcterms:W3CDTF">2019-12-30T18:17:24Z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0x010100022577F5F1930C44BD46A64C2DC30001</vt:lpwstr>
  </property>
</Properties>
</file>