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329" r:id="rId2"/>
    <p:sldId id="367" r:id="rId3"/>
    <p:sldId id="352" r:id="rId4"/>
    <p:sldId id="287" r:id="rId5"/>
    <p:sldId id="355" r:id="rId6"/>
    <p:sldId id="368" r:id="rId7"/>
    <p:sldId id="360" r:id="rId8"/>
    <p:sldId id="361" r:id="rId9"/>
    <p:sldId id="378" r:id="rId10"/>
    <p:sldId id="381" r:id="rId11"/>
    <p:sldId id="385" r:id="rId12"/>
    <p:sldId id="386" r:id="rId13"/>
    <p:sldId id="383" r:id="rId14"/>
    <p:sldId id="384" r:id="rId15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mily Mason" initials="EM" lastIdx="6" clrIdx="0">
    <p:extLst>
      <p:ext uri="{19B8F6BF-5375-455C-9EA6-DF929625EA0E}">
        <p15:presenceInfo xmlns:p15="http://schemas.microsoft.com/office/powerpoint/2012/main" userId="S-1-5-21-3633736460-2878077899-1025941259-1195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5959"/>
    <a:srgbClr val="808381"/>
    <a:srgbClr val="1E61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78" autoAdjust="0"/>
    <p:restoredTop sz="94697"/>
  </p:normalViewPr>
  <p:slideViewPr>
    <p:cSldViewPr snapToGrid="0" snapToObjects="1">
      <p:cViewPr varScale="1">
        <p:scale>
          <a:sx n="81" d="100"/>
          <a:sy n="81" d="100"/>
        </p:scale>
        <p:origin x="75" y="51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-4829"/>
    </p:cViewPr>
  </p:sorterViewPr>
  <p:notesViewPr>
    <p:cSldViewPr snapToGrid="0" snapToObjects="1">
      <p:cViewPr varScale="1">
        <p:scale>
          <a:sx n="163" d="100"/>
          <a:sy n="163" d="100"/>
        </p:scale>
        <p:origin x="1608" y="1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475" cy="4667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C48100-046F-4554-8FEC-2ADD2D8D773D}" type="datetimeFigureOut">
              <a:rPr lang="en-US" smtClean="0"/>
              <a:t>1/15/2019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676"/>
            <a:ext cx="3038475" cy="4667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6"/>
            <a:ext cx="3038475" cy="4667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4F600D-2A61-441F-BB42-874C651213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6533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3037840" cy="466434"/>
          </a:xfrm>
          <a:prstGeom prst="rect">
            <a:avLst/>
          </a:prstGeom>
        </p:spPr>
        <p:txBody>
          <a:bodyPr vert="horz" lIns="92546" tIns="46274" rIns="92546" bIns="46274" rtlCol="0"/>
          <a:lstStyle>
            <a:lvl1pPr algn="l">
              <a:defRPr sz="11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40" y="2"/>
            <a:ext cx="3037840" cy="466434"/>
          </a:xfrm>
          <a:prstGeom prst="rect">
            <a:avLst/>
          </a:prstGeom>
        </p:spPr>
        <p:txBody>
          <a:bodyPr vert="horz" lIns="92546" tIns="46274" rIns="92546" bIns="46274" rtlCol="0"/>
          <a:lstStyle>
            <a:lvl1pPr algn="r">
              <a:defRPr sz="1100"/>
            </a:lvl1pPr>
          </a:lstStyle>
          <a:p>
            <a:fld id="{D8CDBE4E-E4B4-5745-97E1-AB17BAA90549}" type="datetimeFigureOut">
              <a:rPr lang="en-US" smtClean="0"/>
              <a:t>1/15/2019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2050"/>
            <a:ext cx="5572125" cy="31353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546" tIns="46274" rIns="92546" bIns="4627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900"/>
            <a:ext cx="5608320" cy="3660458"/>
          </a:xfrm>
          <a:prstGeom prst="rect">
            <a:avLst/>
          </a:prstGeom>
        </p:spPr>
        <p:txBody>
          <a:bodyPr vert="horz" lIns="92546" tIns="46274" rIns="92546" bIns="4627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70"/>
            <a:ext cx="3037840" cy="466433"/>
          </a:xfrm>
          <a:prstGeom prst="rect">
            <a:avLst/>
          </a:prstGeom>
        </p:spPr>
        <p:txBody>
          <a:bodyPr vert="horz" lIns="92546" tIns="46274" rIns="92546" bIns="46274" rtlCol="0" anchor="b"/>
          <a:lstStyle>
            <a:lvl1pPr algn="l">
              <a:defRPr sz="11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40" y="8829970"/>
            <a:ext cx="3037840" cy="466433"/>
          </a:xfrm>
          <a:prstGeom prst="rect">
            <a:avLst/>
          </a:prstGeom>
        </p:spPr>
        <p:txBody>
          <a:bodyPr vert="horz" lIns="92546" tIns="46274" rIns="92546" bIns="46274" rtlCol="0" anchor="b"/>
          <a:lstStyle>
            <a:lvl1pPr algn="r">
              <a:defRPr sz="1100"/>
            </a:lvl1pPr>
          </a:lstStyle>
          <a:p>
            <a:fld id="{385B56B9-487F-D746-82F7-C47BF21AEF1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1117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5B56B9-487F-D746-82F7-C47BF21AEF15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39027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5B56B9-487F-D746-82F7-C47BF21AEF15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62578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5B56B9-487F-D746-82F7-C47BF21AEF1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14172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5B56B9-487F-D746-82F7-C47BF21AEF15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17596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5B56B9-487F-D746-82F7-C47BF21AEF15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26450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5B56B9-487F-D746-82F7-C47BF21AEF15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1508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5B56B9-487F-D746-82F7-C47BF21AEF15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03149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5B56B9-487F-D746-82F7-C47BF21AEF15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41455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5B56B9-487F-D746-82F7-C47BF21AEF15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80592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1122363"/>
            <a:ext cx="10515600" cy="2387600"/>
          </a:xfrm>
        </p:spPr>
        <p:txBody>
          <a:bodyPr anchor="b"/>
          <a:lstStyle>
            <a:lvl1pPr algn="ctr">
              <a:defRPr sz="600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3602038"/>
            <a:ext cx="10515600" cy="1655762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rgbClr val="1E619F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84221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Regula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1885" y="2"/>
            <a:ext cx="11376561" cy="997526"/>
          </a:xfrm>
        </p:spPr>
        <p:txBody>
          <a:bodyPr wrap="none"/>
          <a:lstStyle>
            <a:lvl1pPr>
              <a:defRPr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1886" y="1253331"/>
            <a:ext cx="11376560" cy="4351338"/>
          </a:xfrm>
        </p:spPr>
        <p:txBody>
          <a:bodyPr/>
          <a:lstStyle>
            <a:lvl1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86556" y="6127669"/>
            <a:ext cx="843148" cy="593806"/>
          </a:xfrm>
          <a:prstGeom prst="rect">
            <a:avLst/>
          </a:prstGeom>
        </p:spPr>
        <p:txBody>
          <a:bodyPr anchor="ctr" anchorCtr="1"/>
          <a:lstStyle>
            <a:lvl1pPr>
              <a:defRPr sz="220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8F88728A-9E54-1B4F-A83C-486C5BF59F1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1854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Larg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1885" y="2"/>
            <a:ext cx="11376561" cy="997526"/>
          </a:xfrm>
        </p:spPr>
        <p:txBody>
          <a:bodyPr wrap="none"/>
          <a:lstStyle>
            <a:lvl1pPr>
              <a:defRPr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0" y="2394722"/>
            <a:ext cx="12192000" cy="43582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1886" y="1253331"/>
            <a:ext cx="11376560" cy="4874338"/>
          </a:xfrm>
        </p:spPr>
        <p:txBody>
          <a:bodyPr/>
          <a:lstStyle>
            <a:lvl1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86556" y="6127669"/>
            <a:ext cx="843148" cy="593806"/>
          </a:xfrm>
          <a:prstGeom prst="rect">
            <a:avLst/>
          </a:prstGeom>
        </p:spPr>
        <p:txBody>
          <a:bodyPr anchor="ctr" anchorCtr="1"/>
          <a:lstStyle>
            <a:lvl1pPr>
              <a:defRPr sz="220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8F88728A-9E54-1B4F-A83C-486C5BF59F1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3053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1885" y="1263797"/>
            <a:ext cx="5627915" cy="4351338"/>
          </a:xfrm>
        </p:spPr>
        <p:txBody>
          <a:bodyPr/>
          <a:lstStyle>
            <a:lvl1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263797"/>
            <a:ext cx="5596246" cy="4351338"/>
          </a:xfrm>
        </p:spPr>
        <p:txBody>
          <a:bodyPr/>
          <a:lstStyle>
            <a:lvl1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391885" y="2"/>
            <a:ext cx="11376561" cy="997526"/>
          </a:xfrm>
        </p:spPr>
        <p:txBody>
          <a:bodyPr wrap="none"/>
          <a:lstStyle>
            <a:lvl1pPr>
              <a:defRPr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86556" y="6127669"/>
            <a:ext cx="843148" cy="593806"/>
          </a:xfrm>
          <a:prstGeom prst="rect">
            <a:avLst/>
          </a:prstGeom>
        </p:spPr>
        <p:txBody>
          <a:bodyPr anchor="ctr" anchorCtr="1"/>
          <a:lstStyle>
            <a:lvl1pPr>
              <a:defRPr sz="220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8F88728A-9E54-1B4F-A83C-486C5BF59F1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674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91885" y="2"/>
            <a:ext cx="11376561" cy="997526"/>
          </a:xfrm>
        </p:spPr>
        <p:txBody>
          <a:bodyPr wrap="none"/>
          <a:lstStyle>
            <a:lvl1pPr>
              <a:defRPr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86556" y="6127669"/>
            <a:ext cx="843148" cy="593806"/>
          </a:xfrm>
          <a:prstGeom prst="rect">
            <a:avLst/>
          </a:prstGeom>
        </p:spPr>
        <p:txBody>
          <a:bodyPr anchor="ctr" anchorCtr="1"/>
          <a:lstStyle>
            <a:lvl1pPr>
              <a:defRPr sz="220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8F88728A-9E54-1B4F-A83C-486C5BF59F1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3149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564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262751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6" r:id="rId3"/>
    <p:sldLayoutId id="2147483652" r:id="rId4"/>
    <p:sldLayoutId id="2147483654" r:id="rId5"/>
    <p:sldLayoutId id="2147483655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gif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0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6303" t="24585" r="51515" b="40021"/>
          <a:stretch/>
        </p:blipFill>
        <p:spPr>
          <a:xfrm>
            <a:off x="2142677" y="914400"/>
            <a:ext cx="7906646" cy="489139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168889" y="4998880"/>
            <a:ext cx="8550360" cy="75405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500" b="1" dirty="0">
                <a:solidFill>
                  <a:srgbClr val="006CB8"/>
                </a:solidFill>
              </a:rPr>
              <a:t>OC Streetcar Project Update</a:t>
            </a:r>
          </a:p>
          <a:p>
            <a:r>
              <a:rPr lang="en-US" dirty="0">
                <a:solidFill>
                  <a:srgbClr val="000000">
                    <a:lumMod val="65000"/>
                    <a:lumOff val="35000"/>
                  </a:srgbClr>
                </a:solidFill>
              </a:rPr>
              <a:t>Community Advisory Committee – January 2019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9835944" y="6205347"/>
            <a:ext cx="1417266" cy="423339"/>
            <a:chOff x="26898601" y="19812000"/>
            <a:chExt cx="5522759" cy="1723562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898601" y="19966324"/>
              <a:ext cx="1477984" cy="1569238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661168" y="19812000"/>
              <a:ext cx="1646804" cy="1586883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92556" y="20065750"/>
              <a:ext cx="1828804" cy="1316739"/>
            </a:xfrm>
            <a:prstGeom prst="rect">
              <a:avLst/>
            </a:prstGeom>
          </p:spPr>
        </p:pic>
      </p:grpSp>
      <p:pic>
        <p:nvPicPr>
          <p:cNvPr id="11" name="Picture 10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138" y="6140488"/>
            <a:ext cx="657802" cy="49335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2971" y="6205347"/>
            <a:ext cx="869942" cy="489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25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5"/>
          <p:cNvSpPr txBox="1">
            <a:spLocks/>
          </p:cNvSpPr>
          <p:nvPr/>
        </p:nvSpPr>
        <p:spPr>
          <a:xfrm>
            <a:off x="218891" y="4401718"/>
            <a:ext cx="4550817" cy="2453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endParaRPr lang="en-US" dirty="0"/>
          </a:p>
        </p:txBody>
      </p:sp>
      <p:sp>
        <p:nvSpPr>
          <p:cNvPr id="49" name="Title 1"/>
          <p:cNvSpPr>
            <a:spLocks noGrp="1"/>
          </p:cNvSpPr>
          <p:nvPr>
            <p:ph type="title"/>
          </p:nvPr>
        </p:nvSpPr>
        <p:spPr>
          <a:xfrm>
            <a:off x="391885" y="2"/>
            <a:ext cx="11376561" cy="997526"/>
          </a:xfrm>
        </p:spPr>
        <p:txBody>
          <a:bodyPr>
            <a:normAutofit/>
          </a:bodyPr>
          <a:lstStyle/>
          <a:p>
            <a:r>
              <a:rPr lang="en-US" dirty="0"/>
              <a:t>OC Streetcar Background </a:t>
            </a:r>
          </a:p>
        </p:txBody>
      </p:sp>
      <p:sp>
        <p:nvSpPr>
          <p:cNvPr id="47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186556" y="6103893"/>
            <a:ext cx="843148" cy="593806"/>
          </a:xfrm>
        </p:spPr>
        <p:txBody>
          <a:bodyPr/>
          <a:lstStyle/>
          <a:p>
            <a:fld id="{8F88728A-9E54-1B4F-A83C-486C5BF59F16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8891" y="1025976"/>
            <a:ext cx="11549555" cy="5832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spcBef>
                <a:spcPts val="600"/>
              </a:spcBef>
              <a:spcAft>
                <a:spcPts val="1200"/>
              </a:spcAft>
              <a:buClr>
                <a:srgbClr val="0070C0"/>
              </a:buClr>
            </a:pPr>
            <a:r>
              <a:rPr lang="en-US" sz="2400" dirty="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rPr>
              <a:t>Funding:</a:t>
            </a:r>
          </a:p>
          <a:p>
            <a:pPr marL="1143000" lvl="2" indent="-228600">
              <a:buClr>
                <a:srgbClr val="0070C0"/>
              </a:buClr>
              <a:buFont typeface="Arial"/>
              <a:buChar char="•"/>
            </a:pPr>
            <a:r>
              <a:rPr lang="en-US" sz="2000" dirty="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rPr>
              <a:t>Project S Transit Extensions connects </a:t>
            </a:r>
            <a:r>
              <a:rPr lang="en-US" sz="2000" dirty="0" err="1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rPr>
              <a:t>Metrolink</a:t>
            </a:r>
            <a:endParaRPr lang="en-US" sz="2000" dirty="0">
              <a:solidFill>
                <a:srgbClr val="595959"/>
              </a:solidFill>
              <a:latin typeface="Arial" charset="0"/>
              <a:ea typeface="Arial" charset="0"/>
              <a:cs typeface="Arial" charset="0"/>
            </a:endParaRPr>
          </a:p>
          <a:p>
            <a:pPr lvl="2">
              <a:spcAft>
                <a:spcPts val="1200"/>
              </a:spcAft>
              <a:buClr>
                <a:srgbClr val="0070C0"/>
              </a:buClr>
            </a:pPr>
            <a:r>
              <a:rPr lang="en-US" sz="2000" dirty="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rPr>
              <a:t>   (rail service) to activity Centers and communities</a:t>
            </a:r>
          </a:p>
          <a:p>
            <a:pPr marL="1143000" lvl="2" indent="-228600">
              <a:spcAft>
                <a:spcPts val="1200"/>
              </a:spcAft>
              <a:buClr>
                <a:srgbClr val="0070C0"/>
              </a:buClr>
              <a:buFont typeface="Arial"/>
              <a:buChar char="•"/>
            </a:pPr>
            <a:r>
              <a:rPr lang="en-US" sz="2000" dirty="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rPr>
              <a:t>            formerly known as Measure M</a:t>
            </a:r>
          </a:p>
          <a:p>
            <a:pPr marL="1143000" lvl="2" indent="-228600">
              <a:spcAft>
                <a:spcPts val="1200"/>
              </a:spcAft>
              <a:buClr>
                <a:srgbClr val="0070C0"/>
              </a:buClr>
              <a:buFont typeface="Arial"/>
              <a:buChar char="•"/>
            </a:pPr>
            <a:r>
              <a:rPr lang="en-US" sz="2000" dirty="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rPr>
              <a:t>Federal Transit Administration (FTA)</a:t>
            </a:r>
          </a:p>
          <a:p>
            <a:pPr marL="1143000" lvl="2" indent="-228600">
              <a:spcAft>
                <a:spcPts val="1200"/>
              </a:spcAft>
              <a:buClr>
                <a:srgbClr val="0070C0"/>
              </a:buClr>
              <a:buFont typeface="Arial"/>
              <a:buChar char="•"/>
            </a:pPr>
            <a:r>
              <a:rPr lang="en-US" sz="2000" dirty="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rPr>
              <a:t>California Cap and Trade</a:t>
            </a:r>
          </a:p>
          <a:p>
            <a:pPr lvl="1">
              <a:spcBef>
                <a:spcPts val="600"/>
              </a:spcBef>
              <a:spcAft>
                <a:spcPts val="1200"/>
              </a:spcAft>
              <a:buClr>
                <a:srgbClr val="0070C0"/>
              </a:buClr>
            </a:pPr>
            <a:r>
              <a:rPr lang="en-US" sz="2400" dirty="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rPr>
              <a:t>Purpose:</a:t>
            </a:r>
          </a:p>
          <a:p>
            <a:pPr marL="1143000" lvl="2" indent="-228600">
              <a:spcAft>
                <a:spcPts val="1200"/>
              </a:spcAft>
              <a:buClr>
                <a:srgbClr val="0070C0"/>
              </a:buClr>
              <a:buFont typeface="Arial"/>
              <a:buChar char="•"/>
            </a:pPr>
            <a:r>
              <a:rPr lang="en-US" sz="2000" dirty="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rPr>
              <a:t>Add mobility options for short local trips</a:t>
            </a:r>
          </a:p>
          <a:p>
            <a:pPr marL="1143000" lvl="2" indent="-228600">
              <a:spcAft>
                <a:spcPts val="1200"/>
              </a:spcAft>
              <a:buClr>
                <a:srgbClr val="0070C0"/>
              </a:buClr>
              <a:buFont typeface="Arial"/>
              <a:buChar char="•"/>
            </a:pPr>
            <a:r>
              <a:rPr lang="en-US" sz="2000" dirty="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rPr>
              <a:t>Improve accessibility for transit dependent residents</a:t>
            </a:r>
          </a:p>
          <a:p>
            <a:pPr marL="1143000" lvl="2" indent="-228600">
              <a:spcAft>
                <a:spcPts val="1200"/>
              </a:spcAft>
              <a:buClr>
                <a:srgbClr val="0070C0"/>
              </a:buClr>
              <a:buFont typeface="Arial"/>
              <a:buChar char="•"/>
            </a:pPr>
            <a:r>
              <a:rPr lang="en-US" sz="2000" dirty="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rPr>
              <a:t>Improve connectivity with convenient access to employment centers, social services, education and other key destinations</a:t>
            </a:r>
          </a:p>
          <a:p>
            <a:pPr marL="1143000" lvl="2" indent="-228600">
              <a:spcAft>
                <a:spcPts val="1200"/>
              </a:spcAft>
              <a:buClr>
                <a:srgbClr val="0070C0"/>
              </a:buClr>
              <a:buFont typeface="Arial"/>
              <a:buChar char="•"/>
            </a:pPr>
            <a:r>
              <a:rPr lang="en-US" sz="2000" dirty="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rPr>
              <a:t>Relieve roadway congestion by providing east-west transit connections</a:t>
            </a:r>
          </a:p>
          <a:p>
            <a:pPr marL="1143000" lvl="2" indent="-228600">
              <a:spcAft>
                <a:spcPts val="1200"/>
              </a:spcAft>
              <a:buClr>
                <a:srgbClr val="0070C0"/>
              </a:buClr>
              <a:buFont typeface="Arial"/>
              <a:buChar char="•"/>
            </a:pPr>
            <a:r>
              <a:rPr lang="en-US" sz="2000" dirty="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rPr>
              <a:t>Improve air quality by reducing automobile dependency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381" y="2231662"/>
            <a:ext cx="901958" cy="50735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1731" y="1110799"/>
            <a:ext cx="4316963" cy="3966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723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OC Streetcar Route &amp; Stop Locations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8728A-9E54-1B4F-A83C-486C5BF59F16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9" name="Content Placeholder 5"/>
          <p:cNvSpPr txBox="1">
            <a:spLocks/>
          </p:cNvSpPr>
          <p:nvPr/>
        </p:nvSpPr>
        <p:spPr>
          <a:xfrm>
            <a:off x="218891" y="4189058"/>
            <a:ext cx="4550817" cy="2453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652" y="1020663"/>
            <a:ext cx="9965025" cy="5571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7590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5"/>
          <p:cNvSpPr txBox="1">
            <a:spLocks/>
          </p:cNvSpPr>
          <p:nvPr/>
        </p:nvSpPr>
        <p:spPr>
          <a:xfrm>
            <a:off x="218891" y="4401718"/>
            <a:ext cx="4550817" cy="2453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endParaRPr lang="en-US" dirty="0"/>
          </a:p>
        </p:txBody>
      </p:sp>
      <p:sp>
        <p:nvSpPr>
          <p:cNvPr id="49" name="Title 1"/>
          <p:cNvSpPr>
            <a:spLocks noGrp="1"/>
          </p:cNvSpPr>
          <p:nvPr>
            <p:ph type="title"/>
          </p:nvPr>
        </p:nvSpPr>
        <p:spPr>
          <a:xfrm>
            <a:off x="391885" y="2"/>
            <a:ext cx="11376561" cy="997526"/>
          </a:xfrm>
        </p:spPr>
        <p:txBody>
          <a:bodyPr>
            <a:normAutofit/>
          </a:bodyPr>
          <a:lstStyle/>
          <a:p>
            <a:r>
              <a:rPr lang="en-US" dirty="0"/>
              <a:t>Conceptual Stop Design – Key Features</a:t>
            </a:r>
          </a:p>
        </p:txBody>
      </p:sp>
      <p:sp>
        <p:nvSpPr>
          <p:cNvPr id="47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186556" y="6103893"/>
            <a:ext cx="843148" cy="593806"/>
          </a:xfrm>
        </p:spPr>
        <p:txBody>
          <a:bodyPr/>
          <a:lstStyle/>
          <a:p>
            <a:fld id="{8F88728A-9E54-1B4F-A83C-486C5BF59F16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6719" y="1097160"/>
            <a:ext cx="8821542" cy="560054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4522" y="6173320"/>
            <a:ext cx="3620706" cy="556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37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5"/>
          <p:cNvSpPr txBox="1">
            <a:spLocks/>
          </p:cNvSpPr>
          <p:nvPr/>
        </p:nvSpPr>
        <p:spPr>
          <a:xfrm>
            <a:off x="218891" y="4189058"/>
            <a:ext cx="4550817" cy="2453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endParaRPr lang="en-US" dirty="0"/>
          </a:p>
        </p:txBody>
      </p:sp>
      <p:sp>
        <p:nvSpPr>
          <p:cNvPr id="6" name="Title 2"/>
          <p:cNvSpPr>
            <a:spLocks noGrp="1"/>
          </p:cNvSpPr>
          <p:nvPr>
            <p:ph type="title"/>
          </p:nvPr>
        </p:nvSpPr>
        <p:spPr>
          <a:xfrm>
            <a:off x="218890" y="2"/>
            <a:ext cx="11376561" cy="997526"/>
          </a:xfrm>
        </p:spPr>
        <p:txBody>
          <a:bodyPr>
            <a:normAutofit/>
          </a:bodyPr>
          <a:lstStyle/>
          <a:p>
            <a:r>
              <a:rPr lang="en-US" dirty="0"/>
              <a:t>Center Running Stop – Harbor Blvd Terminus</a:t>
            </a:r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186556" y="6103893"/>
            <a:ext cx="843148" cy="593806"/>
          </a:xfrm>
        </p:spPr>
        <p:txBody>
          <a:bodyPr/>
          <a:lstStyle/>
          <a:p>
            <a:fld id="{8F88728A-9E54-1B4F-A83C-486C5BF59F16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10" name="Picture 9"/>
          <p:cNvPicPr/>
          <p:nvPr/>
        </p:nvPicPr>
        <p:blipFill rotWithShape="1">
          <a:blip r:embed="rId3"/>
          <a:srcRect l="24480" t="24967" r="25251" b="11734"/>
          <a:stretch/>
        </p:blipFill>
        <p:spPr bwMode="auto">
          <a:xfrm>
            <a:off x="1677971" y="1013480"/>
            <a:ext cx="8341518" cy="578795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6049251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5"/>
          <p:cNvSpPr txBox="1">
            <a:spLocks/>
          </p:cNvSpPr>
          <p:nvPr/>
        </p:nvSpPr>
        <p:spPr>
          <a:xfrm>
            <a:off x="218891" y="4401718"/>
            <a:ext cx="4550817" cy="2453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endParaRPr lang="en-US" dirty="0"/>
          </a:p>
        </p:txBody>
      </p:sp>
      <p:sp>
        <p:nvSpPr>
          <p:cNvPr id="49" name="Title 1"/>
          <p:cNvSpPr>
            <a:spLocks noGrp="1"/>
          </p:cNvSpPr>
          <p:nvPr>
            <p:ph type="title"/>
          </p:nvPr>
        </p:nvSpPr>
        <p:spPr>
          <a:xfrm>
            <a:off x="391885" y="2"/>
            <a:ext cx="11376561" cy="997526"/>
          </a:xfrm>
        </p:spPr>
        <p:txBody>
          <a:bodyPr>
            <a:normAutofit/>
          </a:bodyPr>
          <a:lstStyle/>
          <a:p>
            <a:r>
              <a:rPr lang="en-US" dirty="0"/>
              <a:t>Maintenance and Storage Facility (MSF)</a:t>
            </a:r>
          </a:p>
        </p:txBody>
      </p:sp>
      <p:pic>
        <p:nvPicPr>
          <p:cNvPr id="5" name="Picture 4"/>
          <p:cNvPicPr/>
          <p:nvPr/>
        </p:nvPicPr>
        <p:blipFill rotWithShape="1">
          <a:blip r:embed="rId3"/>
          <a:srcRect l="19628" t="30877" r="20660" b="17288"/>
          <a:stretch/>
        </p:blipFill>
        <p:spPr bwMode="auto">
          <a:xfrm>
            <a:off x="218891" y="997529"/>
            <a:ext cx="11810813" cy="531843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7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186556" y="6103893"/>
            <a:ext cx="843148" cy="593806"/>
          </a:xfrm>
        </p:spPr>
        <p:txBody>
          <a:bodyPr/>
          <a:lstStyle/>
          <a:p>
            <a:fld id="{8F88728A-9E54-1B4F-A83C-486C5BF59F16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99784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5"/>
          <p:cNvSpPr txBox="1">
            <a:spLocks/>
          </p:cNvSpPr>
          <p:nvPr/>
        </p:nvSpPr>
        <p:spPr>
          <a:xfrm>
            <a:off x="218891" y="4189058"/>
            <a:ext cx="4550817" cy="2453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endParaRPr lang="en-US" dirty="0"/>
          </a:p>
        </p:txBody>
      </p:sp>
      <p:sp>
        <p:nvSpPr>
          <p:cNvPr id="6" name="Title 2"/>
          <p:cNvSpPr>
            <a:spLocks noGrp="1"/>
          </p:cNvSpPr>
          <p:nvPr>
            <p:ph type="title"/>
          </p:nvPr>
        </p:nvSpPr>
        <p:spPr>
          <a:xfrm>
            <a:off x="218890" y="2"/>
            <a:ext cx="11376561" cy="997526"/>
          </a:xfrm>
        </p:spPr>
        <p:txBody>
          <a:bodyPr>
            <a:normAutofit/>
          </a:bodyPr>
          <a:lstStyle/>
          <a:p>
            <a:r>
              <a:rPr lang="en-US" dirty="0"/>
              <a:t>OC Streetcar Bridges </a:t>
            </a:r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186556" y="6103893"/>
            <a:ext cx="843148" cy="593806"/>
          </a:xfrm>
        </p:spPr>
        <p:txBody>
          <a:bodyPr/>
          <a:lstStyle/>
          <a:p>
            <a:fld id="{8F88728A-9E54-1B4F-A83C-486C5BF59F16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10" name="Picture 9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86" t="27496" r="25784" b="11300"/>
          <a:stretch/>
        </p:blipFill>
        <p:spPr bwMode="auto">
          <a:xfrm>
            <a:off x="5751444" y="997528"/>
            <a:ext cx="6812449" cy="4166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Picture 16"/>
          <p:cNvPicPr/>
          <p:nvPr/>
        </p:nvPicPr>
        <p:blipFill rotWithShape="1">
          <a:blip r:embed="rId4"/>
          <a:srcRect l="15015" t="30771" r="27958" b="12293"/>
          <a:stretch/>
        </p:blipFill>
        <p:spPr bwMode="auto">
          <a:xfrm>
            <a:off x="-43056" y="2494684"/>
            <a:ext cx="5950226" cy="423757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18568" y="1803702"/>
            <a:ext cx="33613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spcAft>
                <a:spcPts val="1200"/>
              </a:spcAft>
              <a:buClr>
                <a:srgbClr val="0070C0"/>
              </a:buClr>
            </a:pPr>
            <a:r>
              <a:rPr lang="en-US" sz="2800" dirty="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rPr>
              <a:t>Westminster Bridge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782020" y="5574383"/>
            <a:ext cx="32476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View: Santa Ana River (Looking North)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78707" y="5137208"/>
            <a:ext cx="42196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spcAft>
                <a:spcPts val="1200"/>
              </a:spcAft>
              <a:buClr>
                <a:srgbClr val="0070C0"/>
              </a:buClr>
            </a:pPr>
            <a:r>
              <a:rPr lang="en-US" sz="2800" dirty="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rPr>
              <a:t>Santa Ana River Bridge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18568" y="2236000"/>
            <a:ext cx="33648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View: Westminster Blvd. (Looking East)</a:t>
            </a:r>
          </a:p>
        </p:txBody>
      </p:sp>
    </p:spTree>
    <p:extLst>
      <p:ext uri="{BB962C8B-B14F-4D97-AF65-F5344CB8AC3E}">
        <p14:creationId xmlns:p14="http://schemas.microsoft.com/office/powerpoint/2010/main" val="13959576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Street Cross Section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8728A-9E54-1B4F-A83C-486C5BF59F16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10" b="13968"/>
          <a:stretch/>
        </p:blipFill>
        <p:spPr>
          <a:xfrm>
            <a:off x="1267505" y="1152081"/>
            <a:ext cx="9625319" cy="493661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51" t="31751" r="11703" b="18172"/>
          <a:stretch/>
        </p:blipFill>
        <p:spPr>
          <a:xfrm>
            <a:off x="1573113" y="2250846"/>
            <a:ext cx="9014101" cy="381578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725930" y="6066632"/>
            <a:ext cx="36050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View: West Santa Ana Blvd. (Looking East)</a:t>
            </a:r>
          </a:p>
        </p:txBody>
      </p:sp>
    </p:spTree>
    <p:extLst>
      <p:ext uri="{BB962C8B-B14F-4D97-AF65-F5344CB8AC3E}">
        <p14:creationId xmlns:p14="http://schemas.microsoft.com/office/powerpoint/2010/main" val="12419165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Community Outreach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8728A-9E54-1B4F-A83C-486C5BF59F16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04819" y="1656816"/>
            <a:ext cx="7467581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Community Meetings/Open Houses</a:t>
            </a:r>
          </a:p>
          <a:p>
            <a:pPr marL="285750" indent="-285750">
              <a:spcAft>
                <a:spcPts val="1200"/>
              </a:spcAft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Stakeholder Working Group (SWG)</a:t>
            </a:r>
          </a:p>
          <a:p>
            <a:pPr marL="285750" indent="-285750">
              <a:spcAft>
                <a:spcPts val="1200"/>
              </a:spcAft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Elected Official &amp; Stakeholder Briefings</a:t>
            </a:r>
          </a:p>
          <a:p>
            <a:pPr marL="285750" indent="-285750">
              <a:spcAft>
                <a:spcPts val="1200"/>
              </a:spcAft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Neighborhood and Business Association Meetings</a:t>
            </a:r>
          </a:p>
          <a:p>
            <a:pPr marL="285750" indent="-285750">
              <a:spcAft>
                <a:spcPts val="1200"/>
              </a:spcAft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Door-to-door Visits</a:t>
            </a:r>
          </a:p>
          <a:p>
            <a:pPr marL="285750" indent="-285750">
              <a:spcAft>
                <a:spcPts val="1200"/>
              </a:spcAft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Community Events &amp; Pop-Up Booths</a:t>
            </a:r>
          </a:p>
          <a:p>
            <a:pPr marL="285750" indent="-285750">
              <a:spcAft>
                <a:spcPts val="1200"/>
              </a:spcAft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Sidewalk Decal Program</a:t>
            </a:r>
          </a:p>
          <a:p>
            <a:pPr marL="285750" indent="-285750"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Business Support Program</a:t>
            </a:r>
          </a:p>
          <a:p>
            <a:pPr>
              <a:spcAft>
                <a:spcPts val="1200"/>
              </a:spcAft>
              <a:buClr>
                <a:srgbClr val="0070C0"/>
              </a:buClr>
            </a:pPr>
            <a:endParaRPr lang="en-US" sz="2200" dirty="0">
              <a:solidFill>
                <a:srgbClr val="5959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0070C0"/>
              </a:buClr>
            </a:pPr>
            <a:endParaRPr lang="en-US" sz="2400" dirty="0">
              <a:solidFill>
                <a:srgbClr val="5959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>
              <a:solidFill>
                <a:srgbClr val="5959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>
              <a:solidFill>
                <a:srgbClr val="5959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5"/>
          <a:stretch/>
        </p:blipFill>
        <p:spPr>
          <a:xfrm>
            <a:off x="7669279" y="4162308"/>
            <a:ext cx="2097387" cy="16374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9279" y="1191989"/>
            <a:ext cx="4315672" cy="287711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EABC5EA9-019D-4D6A-B1E5-86D55C62A4B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9141773"/>
              </p:ext>
            </p:extLst>
          </p:nvPr>
        </p:nvGraphicFramePr>
        <p:xfrm>
          <a:off x="10097508" y="4208495"/>
          <a:ext cx="1670938" cy="1670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Acrobat Document" r:id="rId5" imgW="16459123" imgH="16459084" progId="Acrobat.Document.DC">
                  <p:embed/>
                </p:oleObj>
              </mc:Choice>
              <mc:Fallback>
                <p:oleObj name="Acrobat Document" r:id="rId5" imgW="16459123" imgH="16459084" progId="Acrobat.Document.DC">
                  <p:embed/>
                  <p:pic>
                    <p:nvPicPr>
                      <p:cNvPr id="2" name="Object 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097508" y="4208495"/>
                        <a:ext cx="1670938" cy="16709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769163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5"/>
          <p:cNvSpPr txBox="1">
            <a:spLocks/>
          </p:cNvSpPr>
          <p:nvPr/>
        </p:nvSpPr>
        <p:spPr>
          <a:xfrm>
            <a:off x="218891" y="4401718"/>
            <a:ext cx="4550817" cy="2453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endParaRPr lang="en-US" dirty="0"/>
          </a:p>
        </p:txBody>
      </p:sp>
      <p:sp>
        <p:nvSpPr>
          <p:cNvPr id="49" name="Title 1"/>
          <p:cNvSpPr>
            <a:spLocks noGrp="1"/>
          </p:cNvSpPr>
          <p:nvPr>
            <p:ph type="title"/>
          </p:nvPr>
        </p:nvSpPr>
        <p:spPr>
          <a:xfrm>
            <a:off x="391885" y="2"/>
            <a:ext cx="11376561" cy="997526"/>
          </a:xfrm>
        </p:spPr>
        <p:txBody>
          <a:bodyPr>
            <a:normAutofit/>
          </a:bodyPr>
          <a:lstStyle/>
          <a:p>
            <a:r>
              <a:rPr lang="en-US" dirty="0"/>
              <a:t>OC Streetcar Funding</a:t>
            </a:r>
          </a:p>
        </p:txBody>
      </p:sp>
      <p:sp>
        <p:nvSpPr>
          <p:cNvPr id="47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186556" y="6103893"/>
            <a:ext cx="843148" cy="593806"/>
          </a:xfrm>
        </p:spPr>
        <p:txBody>
          <a:bodyPr/>
          <a:lstStyle/>
          <a:p>
            <a:fld id="{8F88728A-9E54-1B4F-A83C-486C5BF59F16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750013" y="1704229"/>
            <a:ext cx="106616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Updated Project Funding Plan approved by OCTA Board – May 22, 2017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funding secured</a:t>
            </a:r>
            <a:endParaRPr lang="en-US" i="1" dirty="0">
              <a:solidFill>
                <a:srgbClr val="5959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0232740"/>
              </p:ext>
            </p:extLst>
          </p:nvPr>
        </p:nvGraphicFramePr>
        <p:xfrm>
          <a:off x="4092744" y="2783738"/>
          <a:ext cx="3974841" cy="3235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73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075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Source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Amount </a:t>
                      </a:r>
                    </a:p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($ million)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Federal New Starts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$ 148.96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Federal CMAQ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54.46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Federal FTA 5307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13.26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Subtotal Fed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$ 216.68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State Cap &amp; Trade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25.52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M2 - Project 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165.56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59595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$ 407.76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75444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3887E-F575-4434-A916-6D171AFE4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Vehicle Branding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9810B2F-C5C2-4312-ACB3-0958F96CD2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113" y="1707776"/>
            <a:ext cx="11376025" cy="3946712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E1ED9B-1F82-4605-B0ED-0A1CA1A9A2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8728A-9E54-1B4F-A83C-486C5BF59F16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90872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C39C6-AC82-46A2-9A16-58710EFD6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Full Funding Grant Agreement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F7F81169-465D-49FB-901B-C5CA7C5F58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1022" y="1252538"/>
            <a:ext cx="9578207" cy="4875212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779F6F-A495-493B-88E8-692000582A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8728A-9E54-1B4F-A83C-486C5BF59F16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66820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5"/>
          <p:cNvSpPr txBox="1">
            <a:spLocks/>
          </p:cNvSpPr>
          <p:nvPr/>
        </p:nvSpPr>
        <p:spPr>
          <a:xfrm>
            <a:off x="218891" y="4401718"/>
            <a:ext cx="4550817" cy="2453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endParaRPr lang="en-US" dirty="0"/>
          </a:p>
        </p:txBody>
      </p:sp>
      <p:sp>
        <p:nvSpPr>
          <p:cNvPr id="49" name="Title 1"/>
          <p:cNvSpPr>
            <a:spLocks noGrp="1"/>
          </p:cNvSpPr>
          <p:nvPr>
            <p:ph type="title"/>
          </p:nvPr>
        </p:nvSpPr>
        <p:spPr>
          <a:xfrm>
            <a:off x="391885" y="2"/>
            <a:ext cx="11376561" cy="997526"/>
          </a:xfrm>
        </p:spPr>
        <p:txBody>
          <a:bodyPr>
            <a:normAutofit/>
          </a:bodyPr>
          <a:lstStyle/>
          <a:p>
            <a:r>
              <a:rPr lang="en-US" dirty="0"/>
              <a:t>OC Streetcar Project Status</a:t>
            </a:r>
          </a:p>
        </p:txBody>
      </p:sp>
      <p:sp>
        <p:nvSpPr>
          <p:cNvPr id="47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186556" y="6103893"/>
            <a:ext cx="843148" cy="593806"/>
          </a:xfrm>
        </p:spPr>
        <p:txBody>
          <a:bodyPr/>
          <a:lstStyle/>
          <a:p>
            <a:fld id="{8F88728A-9E54-1B4F-A83C-486C5BF59F16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91885" y="1511136"/>
            <a:ext cx="11018433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lvl="1" indent="-228600">
              <a:spcAft>
                <a:spcPts val="1200"/>
              </a:spcAft>
              <a:buClr>
                <a:srgbClr val="0070C0"/>
              </a:buClr>
              <a:buFont typeface="Arial"/>
              <a:buChar char="•"/>
            </a:pPr>
            <a:r>
              <a:rPr lang="en-US" sz="2400" dirty="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rPr>
              <a:t>Utility design and relocation progressing</a:t>
            </a:r>
          </a:p>
          <a:p>
            <a:pPr marL="685800" lvl="1" indent="-228600">
              <a:spcAft>
                <a:spcPts val="1200"/>
              </a:spcAft>
              <a:buClr>
                <a:srgbClr val="0070C0"/>
              </a:buClr>
              <a:buFont typeface="Arial"/>
              <a:buChar char="•"/>
            </a:pPr>
            <a:r>
              <a:rPr lang="en-US" sz="2400" dirty="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rPr>
              <a:t>Major procurements:</a:t>
            </a:r>
          </a:p>
          <a:p>
            <a:pPr marL="1143000" lvl="2" indent="-228600">
              <a:spcAft>
                <a:spcPts val="1200"/>
              </a:spcAft>
              <a:buClr>
                <a:srgbClr val="0070C0"/>
              </a:buClr>
              <a:buFont typeface="Arial"/>
              <a:buChar char="•"/>
            </a:pPr>
            <a:r>
              <a:rPr lang="en-US" sz="2400" dirty="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rPr>
              <a:t>Construction</a:t>
            </a:r>
          </a:p>
          <a:p>
            <a:pPr marL="1143000" lvl="2" indent="-228600">
              <a:spcAft>
                <a:spcPts val="1200"/>
              </a:spcAft>
              <a:buClr>
                <a:srgbClr val="0070C0"/>
              </a:buClr>
              <a:buFont typeface="Arial"/>
              <a:buChar char="•"/>
            </a:pPr>
            <a:r>
              <a:rPr lang="en-US" sz="2400" dirty="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rPr>
              <a:t>Vehicles</a:t>
            </a:r>
          </a:p>
          <a:p>
            <a:pPr marL="1143000" lvl="2" indent="-228600">
              <a:spcAft>
                <a:spcPts val="1200"/>
              </a:spcAft>
              <a:buClr>
                <a:srgbClr val="0070C0"/>
              </a:buClr>
              <a:buFont typeface="Arial"/>
              <a:buChar char="•"/>
            </a:pPr>
            <a:r>
              <a:rPr lang="en-US" sz="2400" dirty="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rPr>
              <a:t>Operation &amp; Maintenance</a:t>
            </a:r>
          </a:p>
          <a:p>
            <a:pPr marL="685800" lvl="1" indent="-228600">
              <a:spcAft>
                <a:spcPts val="1200"/>
              </a:spcAft>
              <a:buClr>
                <a:srgbClr val="0070C0"/>
              </a:buClr>
              <a:buFont typeface="Arial"/>
              <a:buChar char="•"/>
            </a:pPr>
            <a:r>
              <a:rPr lang="en-US" sz="2400" dirty="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rPr>
              <a:t>Vehicle branding</a:t>
            </a:r>
          </a:p>
          <a:p>
            <a:pPr marL="685800" lvl="1" indent="-228600">
              <a:spcAft>
                <a:spcPts val="1200"/>
              </a:spcAft>
              <a:buClr>
                <a:srgbClr val="0070C0"/>
              </a:buClr>
              <a:buFont typeface="Arial"/>
              <a:buChar char="•"/>
            </a:pPr>
            <a:r>
              <a:rPr lang="en-US" sz="2400" dirty="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rPr>
              <a:t>Construction Activity</a:t>
            </a:r>
          </a:p>
          <a:p>
            <a:pPr marL="1143000" lvl="2" indent="-228600">
              <a:spcAft>
                <a:spcPts val="1200"/>
              </a:spcAft>
              <a:buClr>
                <a:srgbClr val="0070C0"/>
              </a:buClr>
              <a:buFont typeface="Arial"/>
              <a:buChar char="•"/>
            </a:pPr>
            <a:r>
              <a:rPr lang="en-US" sz="2400" dirty="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rPr>
              <a:t>Mobilization</a:t>
            </a:r>
          </a:p>
          <a:p>
            <a:pPr marL="685800" lvl="1" indent="-228600">
              <a:spcAft>
                <a:spcPts val="1200"/>
              </a:spcAft>
              <a:buClr>
                <a:srgbClr val="0070C0"/>
              </a:buClr>
              <a:buFont typeface="Arial"/>
              <a:buChar char="•"/>
            </a:pPr>
            <a:endParaRPr lang="en-US" sz="2400" dirty="0">
              <a:solidFill>
                <a:srgbClr val="595959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85217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Stay Connected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64" t="27778" b="5574"/>
          <a:stretch/>
        </p:blipFill>
        <p:spPr>
          <a:xfrm>
            <a:off x="1483545" y="997528"/>
            <a:ext cx="8756131" cy="551364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0532C83-2C0C-4C8C-969D-02658D8DAAC6}"/>
              </a:ext>
            </a:extLst>
          </p:cNvPr>
          <p:cNvSpPr/>
          <p:nvPr/>
        </p:nvSpPr>
        <p:spPr>
          <a:xfrm>
            <a:off x="7380514" y="5731329"/>
            <a:ext cx="2781299" cy="6640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480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CTA Template 2" id="{08507144-847C-D042-9B71-B971A185DA13}" vid="{144A424B-791F-E94F-91EE-BFA3773CC73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OCTA Template for Board</Template>
  <TotalTime>8170</TotalTime>
  <Words>302</Words>
  <Application>Microsoft Office PowerPoint</Application>
  <PresentationFormat>Widescreen</PresentationFormat>
  <Paragraphs>90</Paragraphs>
  <Slides>14</Slides>
  <Notes>9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Acrobat Document</vt:lpstr>
      <vt:lpstr>PowerPoint Presentation</vt:lpstr>
      <vt:lpstr>OC Streetcar Background </vt:lpstr>
      <vt:lpstr>OC Streetcar Route &amp; Stop Locations</vt:lpstr>
      <vt:lpstr>Conceptual Stop Design – Key Features</vt:lpstr>
      <vt:lpstr>Center Running Stop – Harbor Blvd Terminus</vt:lpstr>
      <vt:lpstr>Maintenance and Storage Facility (MSF)</vt:lpstr>
      <vt:lpstr>OC Streetcar Bridges </vt:lpstr>
      <vt:lpstr>Street Cross Section</vt:lpstr>
      <vt:lpstr>Community Outreach</vt:lpstr>
      <vt:lpstr>OC Streetcar Funding</vt:lpstr>
      <vt:lpstr> Vehicle Branding</vt:lpstr>
      <vt:lpstr>Full Funding Grant Agreement</vt:lpstr>
      <vt:lpstr>OC Streetcar Project Status</vt:lpstr>
      <vt:lpstr>Stay Connected</vt:lpstr>
    </vt:vector>
  </TitlesOfParts>
  <Company>OCTA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Rubi Sanchez</dc:creator>
  <cp:lastModifiedBy>Tresa Oliveri</cp:lastModifiedBy>
  <cp:revision>438</cp:revision>
  <cp:lastPrinted>2018-08-20T17:38:11Z</cp:lastPrinted>
  <dcterms:created xsi:type="dcterms:W3CDTF">2016-04-08T21:40:36Z</dcterms:created>
  <dcterms:modified xsi:type="dcterms:W3CDTF">2019-01-15T16:07:26Z</dcterms:modified>
</cp:coreProperties>
</file>