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6" r:id="rId4"/>
  </p:sldMasterIdLst>
  <p:notesMasterIdLst>
    <p:notesMasterId r:id="rId19"/>
  </p:notesMasterIdLst>
  <p:handoutMasterIdLst>
    <p:handoutMasterId r:id="rId20"/>
  </p:handoutMasterIdLst>
  <p:sldIdLst>
    <p:sldId id="269" r:id="rId5"/>
    <p:sldId id="275" r:id="rId6"/>
    <p:sldId id="283" r:id="rId7"/>
    <p:sldId id="317" r:id="rId8"/>
    <p:sldId id="315" r:id="rId9"/>
    <p:sldId id="314" r:id="rId10"/>
    <p:sldId id="311" r:id="rId11"/>
    <p:sldId id="320" r:id="rId12"/>
    <p:sldId id="321" r:id="rId13"/>
    <p:sldId id="322" r:id="rId14"/>
    <p:sldId id="308" r:id="rId15"/>
    <p:sldId id="313" r:id="rId16"/>
    <p:sldId id="302" r:id="rId17"/>
    <p:sldId id="323" r:id="rId18"/>
  </p:sldIdLst>
  <p:sldSz cx="9144000" cy="5143500" type="screen16x9"/>
  <p:notesSz cx="7010400" cy="9296400"/>
  <p:custDataLst>
    <p:tags r:id="rId2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hnny  Dunning" initials="JD" lastIdx="1" clrIdx="0">
    <p:extLst>
      <p:ext uri="{19B8F6BF-5375-455C-9EA6-DF929625EA0E}">
        <p15:presenceInfo xmlns:p15="http://schemas.microsoft.com/office/powerpoint/2012/main" userId="S::jdunning@octa.net::a6639214-6c1e-414c-870e-b6c37042a26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6818"/>
    <a:srgbClr val="0D397E"/>
    <a:srgbClr val="5B94DD"/>
    <a:srgbClr val="79A9ED"/>
    <a:srgbClr val="164E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957" y="33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tags" Target="tags/tag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DB5F90D-1D87-7C44-B2DB-E1AC5A24CF64}" type="datetimeFigureOut">
              <a:t>9/23/2020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53D5DCD-5105-AB4C-9E11-3BE4A42A239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11548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D2E9CC7-0DEA-414A-B3DF-4AD8E645AE93}" type="datetimeFigureOut">
              <a:t>9/23/2020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07E00F2-BF50-7D47-B20B-6FB97AE70DE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4465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E00F2-BF50-7D47-B20B-6FB97AE70DE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7741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E00F2-BF50-7D47-B20B-6FB97AE70DE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7877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E00F2-BF50-7D47-B20B-6FB97AE70DE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5096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E00F2-BF50-7D47-B20B-6FB97AE70DE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4378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E00F2-BF50-7D47-B20B-6FB97AE70DE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123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E00F2-BF50-7D47-B20B-6FB97AE70DE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4164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E00F2-BF50-7D47-B20B-6FB97AE70DE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5979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E00F2-BF50-7D47-B20B-6FB97AE70DE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2982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E00F2-BF50-7D47-B20B-6FB97AE70DE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7259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E00F2-BF50-7D47-B20B-6FB97AE70DE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1198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E00F2-BF50-7D47-B20B-6FB97AE70DE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3246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E00F2-BF50-7D47-B20B-6FB97AE70DE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27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gradFill flip="none" rotWithShape="1">
          <a:gsLst>
            <a:gs pos="42000">
              <a:schemeClr val="bg1"/>
            </a:gs>
            <a:gs pos="100000">
              <a:schemeClr val="bg2">
                <a:lumMod val="90000"/>
              </a:schemeClr>
            </a:gs>
          </a:gsLst>
          <a:lin ang="6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0D397E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24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07044" y="4733862"/>
            <a:ext cx="674991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DFDE06D-C18A-DA43-BF5F-B09D881A7F7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Corporate Logo (Reverse)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366" y="1907459"/>
            <a:ext cx="719414" cy="887586"/>
          </a:xfrm>
          <a:prstGeom prst="rect">
            <a:avLst/>
          </a:prstGeom>
        </p:spPr>
      </p:pic>
      <p:pic>
        <p:nvPicPr>
          <p:cNvPr id="12" name="Picture 11" descr="stripes-3-04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67059" y="0"/>
            <a:ext cx="9144000" cy="5143500"/>
          </a:xfrm>
          <a:prstGeom prst="rect">
            <a:avLst/>
          </a:prstGeom>
        </p:spPr>
      </p:pic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1AED8660-2936-5D49-B630-FF8FE0AEA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0034" y="2072760"/>
            <a:ext cx="5523932" cy="7222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3500" baseline="0">
                <a:latin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AE7478C-456F-F14F-AE88-7D884DD399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17775" y="4791570"/>
            <a:ext cx="619269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Orange County Transportation Authority</a:t>
            </a:r>
          </a:p>
        </p:txBody>
      </p:sp>
    </p:spTree>
    <p:extLst>
      <p:ext uri="{BB962C8B-B14F-4D97-AF65-F5344CB8AC3E}">
        <p14:creationId xmlns:p14="http://schemas.microsoft.com/office/powerpoint/2010/main" val="96685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1106536" y="1081088"/>
            <a:ext cx="7218362" cy="3384550"/>
          </a:xfrm>
          <a:prstGeom prst="rect">
            <a:avLst/>
          </a:prstGeom>
        </p:spPr>
        <p:txBody>
          <a:bodyPr vert="horz"/>
          <a:lstStyle>
            <a:lvl1pPr>
              <a:defRPr sz="2800">
                <a:solidFill>
                  <a:srgbClr val="7F7F7F"/>
                </a:solidFill>
              </a:defRPr>
            </a:lvl1pPr>
            <a:lvl2pPr>
              <a:defRPr sz="2000">
                <a:solidFill>
                  <a:srgbClr val="7F7F7F"/>
                </a:solidFill>
              </a:defRPr>
            </a:lvl2pPr>
            <a:lvl3pPr>
              <a:defRPr sz="2000">
                <a:solidFill>
                  <a:srgbClr val="7F7F7F"/>
                </a:solidFill>
              </a:defRPr>
            </a:lvl3pPr>
            <a:lvl4pPr>
              <a:defRPr sz="2000">
                <a:solidFill>
                  <a:srgbClr val="7F7F7F"/>
                </a:solidFill>
              </a:defRPr>
            </a:lvl4pPr>
            <a:lvl5pPr>
              <a:defRPr sz="2000">
                <a:solidFill>
                  <a:srgbClr val="7F7F7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Picture 5" descr="Corporate Logo (Reverse)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7045" y="104035"/>
            <a:ext cx="412118" cy="508457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07044" y="4733862"/>
            <a:ext cx="674991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DFDE06D-C18A-DA43-BF5F-B09D881A7F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46627" y="4791570"/>
            <a:ext cx="619269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Orange County Transportation Authority</a:t>
            </a:r>
          </a:p>
        </p:txBody>
      </p:sp>
    </p:spTree>
    <p:extLst>
      <p:ext uri="{BB962C8B-B14F-4D97-AF65-F5344CB8AC3E}">
        <p14:creationId xmlns:p14="http://schemas.microsoft.com/office/powerpoint/2010/main" val="3448433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1100465" y="1081088"/>
            <a:ext cx="7218362" cy="3384550"/>
          </a:xfrm>
          <a:prstGeom prst="rect">
            <a:avLst/>
          </a:prstGeom>
        </p:spPr>
        <p:txBody>
          <a:bodyPr vert="horz"/>
          <a:lstStyle>
            <a:lvl1pPr>
              <a:defRPr sz="2800">
                <a:solidFill>
                  <a:srgbClr val="7F7F7F"/>
                </a:solidFill>
              </a:defRPr>
            </a:lvl1pPr>
            <a:lvl2pPr>
              <a:defRPr sz="2000">
                <a:solidFill>
                  <a:srgbClr val="7F7F7F"/>
                </a:solidFill>
              </a:defRPr>
            </a:lvl2pPr>
            <a:lvl3pPr>
              <a:defRPr sz="2000">
                <a:solidFill>
                  <a:srgbClr val="7F7F7F"/>
                </a:solidFill>
              </a:defRPr>
            </a:lvl3pPr>
            <a:lvl4pPr>
              <a:defRPr sz="2000">
                <a:solidFill>
                  <a:srgbClr val="7F7F7F"/>
                </a:solidFill>
              </a:defRPr>
            </a:lvl4pPr>
            <a:lvl5pPr>
              <a:defRPr sz="2000">
                <a:solidFill>
                  <a:srgbClr val="7F7F7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07044" y="4733862"/>
            <a:ext cx="674991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DFDE06D-C18A-DA43-BF5F-B09D881A7F7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OC bus logo (rev)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7098" y="129544"/>
            <a:ext cx="1123686" cy="444246"/>
          </a:xfrm>
          <a:prstGeom prst="rect">
            <a:avLst/>
          </a:prstGeom>
        </p:spPr>
      </p:pic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46627" y="4791570"/>
            <a:ext cx="619269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Orange County Transportation Authority</a:t>
            </a:r>
          </a:p>
        </p:txBody>
      </p:sp>
    </p:spTree>
    <p:extLst>
      <p:ext uri="{BB962C8B-B14F-4D97-AF65-F5344CB8AC3E}">
        <p14:creationId xmlns:p14="http://schemas.microsoft.com/office/powerpoint/2010/main" val="3828813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10738" y="1183087"/>
            <a:ext cx="2805780" cy="2997336"/>
          </a:xfrm>
          <a:prstGeom prst="rect">
            <a:avLst/>
          </a:prstGeom>
        </p:spPr>
        <p:txBody>
          <a:bodyPr vert="horz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522536" y="1183087"/>
            <a:ext cx="5006680" cy="3240384"/>
          </a:xfrm>
          <a:prstGeom prst="rect">
            <a:avLst/>
          </a:prstGeom>
        </p:spPr>
        <p:txBody>
          <a:bodyPr vert="horz"/>
          <a:lstStyle>
            <a:lvl1pPr>
              <a:defRPr sz="2800">
                <a:solidFill>
                  <a:srgbClr val="7F7F7F"/>
                </a:solidFill>
              </a:defRPr>
            </a:lvl1pPr>
            <a:lvl2pPr>
              <a:defRPr sz="2000">
                <a:solidFill>
                  <a:srgbClr val="7F7F7F"/>
                </a:solidFill>
              </a:defRPr>
            </a:lvl2pPr>
            <a:lvl3pPr>
              <a:defRPr sz="2000">
                <a:solidFill>
                  <a:srgbClr val="7F7F7F"/>
                </a:solidFill>
              </a:defRPr>
            </a:lvl3pPr>
            <a:lvl4pPr>
              <a:defRPr sz="2000">
                <a:solidFill>
                  <a:srgbClr val="7F7F7F"/>
                </a:solidFill>
              </a:defRPr>
            </a:lvl4pPr>
            <a:lvl5pPr>
              <a:defRPr sz="2000">
                <a:solidFill>
                  <a:srgbClr val="7F7F7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07044" y="4733862"/>
            <a:ext cx="674991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DFDE06D-C18A-DA43-BF5F-B09D881A7F7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 descr="OC bus logo (rev)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7098" y="129544"/>
            <a:ext cx="1123686" cy="444246"/>
          </a:xfrm>
          <a:prstGeom prst="rect">
            <a:avLst/>
          </a:prstGeom>
        </p:spPr>
      </p:pic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46627" y="4791570"/>
            <a:ext cx="619269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Orange County Transportation Authority</a:t>
            </a:r>
          </a:p>
        </p:txBody>
      </p:sp>
    </p:spTree>
    <p:extLst>
      <p:ext uri="{BB962C8B-B14F-4D97-AF65-F5344CB8AC3E}">
        <p14:creationId xmlns:p14="http://schemas.microsoft.com/office/powerpoint/2010/main" val="3508535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10738" y="1183087"/>
            <a:ext cx="2805780" cy="2997336"/>
          </a:xfrm>
          <a:prstGeom prst="rect">
            <a:avLst/>
          </a:prstGeom>
        </p:spPr>
        <p:txBody>
          <a:bodyPr vert="horz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522536" y="1183087"/>
            <a:ext cx="5006680" cy="3240384"/>
          </a:xfrm>
          <a:prstGeom prst="rect">
            <a:avLst/>
          </a:prstGeom>
        </p:spPr>
        <p:txBody>
          <a:bodyPr vert="horz"/>
          <a:lstStyle>
            <a:lvl1pPr>
              <a:defRPr sz="2800">
                <a:solidFill>
                  <a:srgbClr val="7F7F7F"/>
                </a:solidFill>
              </a:defRPr>
            </a:lvl1pPr>
            <a:lvl2pPr>
              <a:defRPr sz="2000">
                <a:solidFill>
                  <a:srgbClr val="7F7F7F"/>
                </a:solidFill>
              </a:defRPr>
            </a:lvl2pPr>
            <a:lvl3pPr>
              <a:defRPr sz="2000">
                <a:solidFill>
                  <a:srgbClr val="7F7F7F"/>
                </a:solidFill>
              </a:defRPr>
            </a:lvl3pPr>
            <a:lvl4pPr>
              <a:defRPr sz="2000">
                <a:solidFill>
                  <a:srgbClr val="7F7F7F"/>
                </a:solidFill>
              </a:defRPr>
            </a:lvl4pPr>
            <a:lvl5pPr>
              <a:defRPr sz="2000">
                <a:solidFill>
                  <a:srgbClr val="7F7F7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07044" y="4733862"/>
            <a:ext cx="674991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DFDE06D-C18A-DA43-BF5F-B09D881A7F7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 descr="OC Flex rev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9324" y="122746"/>
            <a:ext cx="1261750" cy="452092"/>
          </a:xfrm>
          <a:prstGeom prst="rect">
            <a:avLst/>
          </a:prstGeom>
        </p:spPr>
      </p:pic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46627" y="4791570"/>
            <a:ext cx="619269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Orange County Transportation Authority</a:t>
            </a:r>
          </a:p>
        </p:txBody>
      </p:sp>
    </p:spTree>
    <p:extLst>
      <p:ext uri="{BB962C8B-B14F-4D97-AF65-F5344CB8AC3E}">
        <p14:creationId xmlns:p14="http://schemas.microsoft.com/office/powerpoint/2010/main" val="3354755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OCTA Header-4-05.png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055"/>
          <a:stretch/>
        </p:blipFill>
        <p:spPr>
          <a:xfrm>
            <a:off x="0" y="4733862"/>
            <a:ext cx="9144000" cy="40856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1112" y="200253"/>
            <a:ext cx="4958937" cy="53696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15" name="Picture 14" descr="Corporate Logo (Reverse).pn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2029" y="1884361"/>
            <a:ext cx="824698" cy="1017484"/>
          </a:xfrm>
          <a:prstGeom prst="rect">
            <a:avLst/>
          </a:prstGeom>
        </p:spPr>
      </p:pic>
      <p:pic>
        <p:nvPicPr>
          <p:cNvPr id="25" name="Picture 24" descr="stripes-2-04.pn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23" t="45245" r="45240" b="45068"/>
          <a:stretch/>
        </p:blipFill>
        <p:spPr>
          <a:xfrm>
            <a:off x="51139" y="-48363"/>
            <a:ext cx="862900" cy="498249"/>
          </a:xfrm>
          <a:prstGeom prst="rect">
            <a:avLst/>
          </a:prstGeom>
        </p:spPr>
      </p:pic>
      <p:pic>
        <p:nvPicPr>
          <p:cNvPr id="26" name="Picture 25" descr="stripes-2-04.pn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23" t="45245" r="45240" b="45068"/>
          <a:stretch/>
        </p:blipFill>
        <p:spPr>
          <a:xfrm>
            <a:off x="7605621" y="4697405"/>
            <a:ext cx="862900" cy="498249"/>
          </a:xfrm>
          <a:prstGeom prst="rect">
            <a:avLst/>
          </a:prstGeom>
        </p:spPr>
      </p:pic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98079" y="4733862"/>
            <a:ext cx="745922" cy="273844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fld id="{6DFDE06D-C18A-DA43-BF5F-B09D881A7F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46627" y="4791570"/>
            <a:ext cx="619269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Orange County Transportation Authority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914039" y="741062"/>
            <a:ext cx="8229961" cy="45719"/>
          </a:xfrm>
          <a:prstGeom prst="rect">
            <a:avLst/>
          </a:prstGeom>
          <a:gradFill>
            <a:gsLst>
              <a:gs pos="0">
                <a:srgbClr val="E46818">
                  <a:alpha val="85000"/>
                </a:srgbClr>
              </a:gs>
              <a:gs pos="83000">
                <a:schemeClr val="bg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708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7" r:id="rId3"/>
    <p:sldLayoutId id="2147483664" r:id="rId4"/>
    <p:sldLayoutId id="2147483665" r:id="rId5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400" b="1" kern="1200">
          <a:solidFill>
            <a:schemeClr val="tx1">
              <a:lumMod val="50000"/>
              <a:lumOff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DE06D-C18A-DA43-BF5F-B09D881A7F7E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562D51-BDFA-4968-B8B5-3FA0A9AC0D15}"/>
              </a:ext>
            </a:extLst>
          </p:cNvPr>
          <p:cNvSpPr txBox="1"/>
          <p:nvPr/>
        </p:nvSpPr>
        <p:spPr>
          <a:xfrm>
            <a:off x="2054492" y="1370661"/>
            <a:ext cx="5293679" cy="273921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Orange County Coronavirus Travel Trends</a:t>
            </a:r>
          </a:p>
          <a:p>
            <a:endParaRPr lang="en-US" sz="28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539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CDBFF-7EA2-42C2-A25C-2C8DF3B5B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12" y="200253"/>
            <a:ext cx="6926121" cy="536967"/>
          </a:xfrm>
        </p:spPr>
        <p:txBody>
          <a:bodyPr>
            <a:normAutofit/>
          </a:bodyPr>
          <a:lstStyle/>
          <a:p>
            <a:r>
              <a:rPr lang="en-US"/>
              <a:t>Orange county Covid-19 travel impacts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EFBEE9-28D8-4D8F-A926-C342A5E45F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67050" y="914400"/>
            <a:ext cx="3421921" cy="3755571"/>
          </a:xfrm>
        </p:spPr>
        <p:txBody>
          <a:bodyPr vert="horz" lIns="91440" tIns="45720" rIns="91440" bIns="45720" anchor="t"/>
          <a:lstStyle/>
          <a:p>
            <a:r>
              <a:rPr lang="en-US" sz="2000" dirty="0"/>
              <a:t>Unprecedented nationwide, statewide, regional, and local travel changes</a:t>
            </a:r>
            <a:endParaRPr lang="en-US" dirty="0"/>
          </a:p>
          <a:p>
            <a:r>
              <a:rPr lang="en-US" sz="2000" dirty="0"/>
              <a:t>Today's presentation focuses on unemployment and work-from-home as key drivers</a:t>
            </a:r>
            <a:endParaRPr lang="en-US" dirty="0"/>
          </a:p>
          <a:p>
            <a:r>
              <a:rPr lang="en-US" sz="2000" dirty="0"/>
              <a:t>Use publicly available </a:t>
            </a:r>
            <a:br>
              <a:rPr lang="en-US" sz="2000" dirty="0"/>
            </a:br>
            <a:r>
              <a:rPr lang="en-US" sz="2000" dirty="0"/>
              <a:t>“big data” and surveys to describe current conditions in Orange County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7D47CF-58BE-4C3C-B20A-8542FC0A2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DE06D-C18A-DA43-BF5F-B09D881A7F7E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72948186-B147-4F4E-B6A5-713DF396DC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6508" y="1100515"/>
            <a:ext cx="3224171" cy="21494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4D52C33-493C-440B-8C21-5727C3782291}"/>
              </a:ext>
            </a:extLst>
          </p:cNvPr>
          <p:cNvSpPr txBox="1"/>
          <p:nvPr/>
        </p:nvSpPr>
        <p:spPr>
          <a:xfrm>
            <a:off x="4855031" y="4408361"/>
            <a:ext cx="38190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b="1" dirty="0"/>
              <a:t>COVID-19 - Coronavirus</a:t>
            </a:r>
          </a:p>
        </p:txBody>
      </p:sp>
    </p:spTree>
    <p:extLst>
      <p:ext uri="{BB962C8B-B14F-4D97-AF65-F5344CB8AC3E}">
        <p14:creationId xmlns:p14="http://schemas.microsoft.com/office/powerpoint/2010/main" val="1372872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31A92-820C-4762-8053-C9E1F7D33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12" y="200253"/>
            <a:ext cx="7177791" cy="536967"/>
          </a:xfrm>
        </p:spPr>
        <p:txBody>
          <a:bodyPr>
            <a:normAutofit/>
          </a:bodyPr>
          <a:lstStyle/>
          <a:p>
            <a:r>
              <a:rPr lang="en-US"/>
              <a:t>Unemployment: a key driver of travel changes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62E968-A5BD-4621-8029-C99593DB8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DE06D-C18A-DA43-BF5F-B09D881A7F7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33486E75-131C-4954-83B0-96AD2EC168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5645" y="892628"/>
            <a:ext cx="2703207" cy="3481397"/>
          </a:xfrm>
        </p:spPr>
        <p:txBody>
          <a:bodyPr vert="horz" lIns="91440" tIns="45720" rIns="91440" bIns="45720" anchor="t"/>
          <a:lstStyle/>
          <a:p>
            <a:r>
              <a:rPr lang="en-US" sz="2200"/>
              <a:t>January to August 2020, unemployed workers and rate</a:t>
            </a:r>
          </a:p>
          <a:p>
            <a:r>
              <a:rPr lang="en-US" sz="2200"/>
              <a:t>Trending downward since May 2020</a:t>
            </a:r>
            <a:endParaRPr lang="en-US" sz="2200">
              <a:cs typeface="Calibri"/>
            </a:endParaRPr>
          </a:p>
          <a:p>
            <a:r>
              <a:rPr lang="en-US" sz="2200"/>
              <a:t>Service sector hit the hardest</a:t>
            </a:r>
            <a:endParaRPr lang="en-US" sz="2200">
              <a:cs typeface="Calibri"/>
            </a:endParaRP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99983B-77DE-4E81-A070-334FAAF8AADE}"/>
              </a:ext>
            </a:extLst>
          </p:cNvPr>
          <p:cNvSpPr txBox="1"/>
          <p:nvPr/>
        </p:nvSpPr>
        <p:spPr>
          <a:xfrm>
            <a:off x="329031" y="4202274"/>
            <a:ext cx="327141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Source: State of California, Employment Development Department, data accessed 9/21/20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76D297-8F09-4234-A3C7-499FD81027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1528" y="939094"/>
            <a:ext cx="5064743" cy="3678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458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31A92-820C-4762-8053-C9E1F7D33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12" y="200253"/>
            <a:ext cx="7177791" cy="536967"/>
          </a:xfrm>
        </p:spPr>
        <p:txBody>
          <a:bodyPr>
            <a:normAutofit/>
          </a:bodyPr>
          <a:lstStyle/>
          <a:p>
            <a:r>
              <a:rPr lang="en-US"/>
              <a:t>Job losses: not evenly distributed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62E968-A5BD-4621-8029-C99593DB8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DE06D-C18A-DA43-BF5F-B09D881A7F7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33486E75-131C-4954-83B0-96AD2EC168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21110" y="851483"/>
            <a:ext cx="7598989" cy="3522542"/>
          </a:xfrm>
        </p:spPr>
        <p:txBody>
          <a:bodyPr/>
          <a:lstStyle/>
          <a:p>
            <a:r>
              <a:rPr lang="en-US" sz="2400"/>
              <a:t>Between August 2019 and August 2020, employment decreased by 11.3 percent</a:t>
            </a:r>
          </a:p>
          <a:p>
            <a:r>
              <a:rPr lang="en-US" sz="2400"/>
              <a:t>Key changes</a:t>
            </a:r>
          </a:p>
          <a:p>
            <a:pPr lvl="1"/>
            <a:r>
              <a:rPr lang="en-US"/>
              <a:t>Leisure and hospitality decreased the most, losing 75,400 jobs</a:t>
            </a:r>
          </a:p>
          <a:p>
            <a:pPr lvl="1"/>
            <a:r>
              <a:rPr lang="en-US"/>
              <a:t>Professional and business services decreased by 28,900 jobs over the year</a:t>
            </a:r>
          </a:p>
          <a:p>
            <a:pPr lvl="1"/>
            <a:r>
              <a:rPr lang="en-US"/>
              <a:t>Trade, transportation, and utilities posted a loss of 19,600 jobs </a:t>
            </a:r>
          </a:p>
          <a:p>
            <a:pPr lvl="1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F8D9D8-4E00-435D-9986-1AE97EF6EFB2}"/>
              </a:ext>
            </a:extLst>
          </p:cNvPr>
          <p:cNvSpPr txBox="1"/>
          <p:nvPr/>
        </p:nvSpPr>
        <p:spPr>
          <a:xfrm>
            <a:off x="292100" y="4103049"/>
            <a:ext cx="31940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Source: State of California, Employment </a:t>
            </a:r>
          </a:p>
          <a:p>
            <a:r>
              <a:rPr lang="en-US" sz="1100" b="1" dirty="0"/>
              <a:t>Development Department, data accessed 9/21/20</a:t>
            </a:r>
          </a:p>
        </p:txBody>
      </p:sp>
    </p:spTree>
    <p:extLst>
      <p:ext uri="{BB962C8B-B14F-4D97-AF65-F5344CB8AC3E}">
        <p14:creationId xmlns:p14="http://schemas.microsoft.com/office/powerpoint/2010/main" val="4011952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6B517-AEB9-4310-B4DA-437EC6C99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279" y="294627"/>
            <a:ext cx="7924411" cy="536967"/>
          </a:xfrm>
        </p:spPr>
        <p:txBody>
          <a:bodyPr>
            <a:noAutofit/>
          </a:bodyPr>
          <a:lstStyle/>
          <a:p>
            <a:r>
              <a:rPr lang="en-US" sz="2000"/>
              <a:t>Google maps: most Activities down IN OC with some exceptions</a:t>
            </a:r>
            <a:endParaRPr lang="en-US" sz="12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AD1180-DEF4-4877-A01E-576818FD2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DE06D-C18A-DA43-BF5F-B09D881A7F7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A794C7-EBA1-4BB1-B787-44D99006430B}"/>
              </a:ext>
            </a:extLst>
          </p:cNvPr>
          <p:cNvSpPr txBox="1"/>
          <p:nvPr/>
        </p:nvSpPr>
        <p:spPr>
          <a:xfrm>
            <a:off x="7345346" y="2378803"/>
            <a:ext cx="17986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</a:t>
            </a:r>
          </a:p>
          <a:p>
            <a:r>
              <a:rPr lang="en-US" sz="1200" dirty="0"/>
              <a:t>Google, Inc.</a:t>
            </a:r>
          </a:p>
          <a:p>
            <a:endParaRPr lang="en-US" sz="1200" dirty="0"/>
          </a:p>
          <a:p>
            <a:r>
              <a:rPr lang="en-US" sz="1200" dirty="0"/>
              <a:t>Baseline = the corresponding day of </a:t>
            </a:r>
            <a:br>
              <a:rPr lang="en-US" sz="1200" dirty="0"/>
            </a:br>
            <a:r>
              <a:rPr lang="en-US" sz="1200" dirty="0"/>
              <a:t>the week, during the </a:t>
            </a:r>
          </a:p>
          <a:p>
            <a:r>
              <a:rPr lang="en-US" sz="1200" dirty="0"/>
              <a:t>five-week period, </a:t>
            </a:r>
          </a:p>
          <a:p>
            <a:r>
              <a:rPr lang="en-US" sz="1200" dirty="0"/>
              <a:t>Jan 3 – Feb 6, 2020, compared to Sep 4, 2020</a:t>
            </a:r>
          </a:p>
        </p:txBody>
      </p:sp>
      <p:pic>
        <p:nvPicPr>
          <p:cNvPr id="1026" name="Picture 2" descr="Ahead of Hurricane Irma, Google Maps will Show Closed Roads in Real-Time">
            <a:extLst>
              <a:ext uri="{FF2B5EF4-FFF2-40B4-BE49-F238E27FC236}">
                <a16:creationId xmlns:a16="http://schemas.microsoft.com/office/drawing/2014/main" id="{55234E6F-8574-487E-AC77-85CB68C700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10" t="10029" r="20289" b="7964"/>
          <a:stretch/>
        </p:blipFill>
        <p:spPr bwMode="auto">
          <a:xfrm>
            <a:off x="7747232" y="1113988"/>
            <a:ext cx="946883" cy="95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C6A4DF60-175B-4393-907E-A4FE1DD559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006" t="30521" r="20530" b="9144"/>
          <a:stretch/>
        </p:blipFill>
        <p:spPr>
          <a:xfrm>
            <a:off x="543173" y="831594"/>
            <a:ext cx="6802173" cy="3755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742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6B517-AEB9-4310-B4DA-437EC6C99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12" y="200253"/>
            <a:ext cx="7745945" cy="536967"/>
          </a:xfrm>
        </p:spPr>
        <p:txBody>
          <a:bodyPr>
            <a:normAutofit/>
          </a:bodyPr>
          <a:lstStyle/>
          <a:p>
            <a:r>
              <a:rPr lang="en-US"/>
              <a:t>OCTA survey: some activities up, others down</a:t>
            </a:r>
            <a:endParaRPr lang="en-US" sz="16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AD1180-DEF4-4877-A01E-576818FD2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DE06D-C18A-DA43-BF5F-B09D881A7F7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A794C7-EBA1-4BB1-B787-44D99006430B}"/>
              </a:ext>
            </a:extLst>
          </p:cNvPr>
          <p:cNvSpPr txBox="1"/>
          <p:nvPr/>
        </p:nvSpPr>
        <p:spPr>
          <a:xfrm>
            <a:off x="6762542" y="1470750"/>
            <a:ext cx="222068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OCTA Travel and Employment Survey, </a:t>
            </a:r>
          </a:p>
          <a:p>
            <a:r>
              <a:rPr lang="en-US" sz="1400" dirty="0"/>
              <a:t>July 2020. The survey compared February and June 2020. </a:t>
            </a:r>
          </a:p>
          <a:p>
            <a:endParaRPr lang="en-US" sz="1400" dirty="0"/>
          </a:p>
          <a:p>
            <a:r>
              <a:rPr lang="en-US" sz="1400" dirty="0"/>
              <a:t>N= 2,548 randomly-selected residents representing a sample of all Orange County adults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B16930-027A-4A37-9091-5D9C62A83E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151" y="847083"/>
            <a:ext cx="5675152" cy="378710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330D843-7B68-4295-A3DF-3D91AF33FB97}"/>
              </a:ext>
            </a:extLst>
          </p:cNvPr>
          <p:cNvSpPr txBox="1"/>
          <p:nvPr/>
        </p:nvSpPr>
        <p:spPr>
          <a:xfrm>
            <a:off x="98503" y="4403355"/>
            <a:ext cx="32022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OCTA – Orange County Transportation Authority</a:t>
            </a:r>
          </a:p>
        </p:txBody>
      </p:sp>
    </p:spTree>
    <p:extLst>
      <p:ext uri="{BB962C8B-B14F-4D97-AF65-F5344CB8AC3E}">
        <p14:creationId xmlns:p14="http://schemas.microsoft.com/office/powerpoint/2010/main" val="1281938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FA3AF-192C-40DB-A902-95AA14E39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12" y="200253"/>
            <a:ext cx="7952774" cy="536967"/>
          </a:xfrm>
        </p:spPr>
        <p:txBody>
          <a:bodyPr>
            <a:normAutofit/>
          </a:bodyPr>
          <a:lstStyle/>
          <a:p>
            <a:r>
              <a:rPr lang="en-US"/>
              <a:t>results: total Travel is DOWN </a:t>
            </a:r>
            <a:r>
              <a:rPr lang="en-US" sz="1600"/>
              <a:t>(person-trips; all modes)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8179C7-B5AA-4667-95FF-5F5877194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DE06D-C18A-DA43-BF5F-B09D881A7F7E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E0BC949-14F1-41C8-A2E8-CA51BCB1DD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67051" y="1023031"/>
            <a:ext cx="2698270" cy="3384550"/>
          </a:xfrm>
        </p:spPr>
        <p:txBody>
          <a:bodyPr/>
          <a:lstStyle/>
          <a:p>
            <a:r>
              <a:rPr lang="en-US" sz="2000"/>
              <a:t>Average daily person trips by month from January 2019 to </a:t>
            </a:r>
            <a:br>
              <a:rPr lang="en-US" sz="2000"/>
            </a:br>
            <a:r>
              <a:rPr lang="en-US" sz="2000"/>
              <a:t>July 2020</a:t>
            </a:r>
          </a:p>
          <a:p>
            <a:r>
              <a:rPr lang="en-US" sz="2000"/>
              <a:t>Peak travel occurred in August 2019 @ 15.48 million daily trips</a:t>
            </a:r>
          </a:p>
          <a:p>
            <a:r>
              <a:rPr lang="en-US" sz="2000"/>
              <a:t>Low point in </a:t>
            </a:r>
            <a:br>
              <a:rPr lang="en-US" sz="2000"/>
            </a:br>
            <a:r>
              <a:rPr lang="en-US" sz="2000"/>
              <a:t>July 2020</a:t>
            </a:r>
          </a:p>
          <a:p>
            <a:endParaRPr lang="en-US" sz="2000"/>
          </a:p>
          <a:p>
            <a:endParaRPr lang="en-US" sz="2000"/>
          </a:p>
          <a:p>
            <a:endParaRPr lang="en-US" sz="20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E65B62-277C-4098-A03A-F412B04786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3015" y="889233"/>
            <a:ext cx="5161524" cy="37577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921DD9-32A5-447C-A335-1AA40A6FCCA8}"/>
              </a:ext>
            </a:extLst>
          </p:cNvPr>
          <p:cNvSpPr txBox="1"/>
          <p:nvPr/>
        </p:nvSpPr>
        <p:spPr>
          <a:xfrm>
            <a:off x="464940" y="4407581"/>
            <a:ext cx="310038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Source: Bureau of Transportation Statistics</a:t>
            </a:r>
          </a:p>
        </p:txBody>
      </p:sp>
    </p:spTree>
    <p:extLst>
      <p:ext uri="{BB962C8B-B14F-4D97-AF65-F5344CB8AC3E}">
        <p14:creationId xmlns:p14="http://schemas.microsoft.com/office/powerpoint/2010/main" val="1608636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91383-9821-4C84-85CC-A16B19811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589" y="301875"/>
            <a:ext cx="8094582" cy="536967"/>
          </a:xfrm>
        </p:spPr>
        <p:txBody>
          <a:bodyPr>
            <a:noAutofit/>
          </a:bodyPr>
          <a:lstStyle/>
          <a:p>
            <a:r>
              <a:rPr lang="en-US" sz="2000"/>
              <a:t>OC Freeways: demand/delay down but trending upward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9A7B38-4C06-429C-AC74-F00070D68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DE06D-C18A-DA43-BF5F-B09D881A7F7E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7BC82CA-CFF5-4FA6-BB46-B5FE6203B0F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3433" y="937460"/>
            <a:ext cx="2595823" cy="3384550"/>
          </a:xfrm>
        </p:spPr>
        <p:txBody>
          <a:bodyPr/>
          <a:lstStyle/>
          <a:p>
            <a:r>
              <a:rPr lang="en-US" sz="1800"/>
              <a:t>OC freeway demand (vehicle miles traveled) down by 10.3 percent</a:t>
            </a:r>
          </a:p>
          <a:p>
            <a:r>
              <a:rPr lang="en-US" sz="1800"/>
              <a:t>Delay (hours) down by over 62 percent</a:t>
            </a:r>
          </a:p>
          <a:p>
            <a:r>
              <a:rPr lang="en-US" sz="1800"/>
              <a:t>Demand and delay trending upward</a:t>
            </a:r>
          </a:p>
          <a:p>
            <a:r>
              <a:rPr lang="en-US" sz="1800"/>
              <a:t>July 2020 to January 2020 comparison</a:t>
            </a:r>
          </a:p>
          <a:p>
            <a:endParaRPr lang="en-US" sz="19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153BC2-6927-4C1F-AA49-FB77EBAD5E09}"/>
              </a:ext>
            </a:extLst>
          </p:cNvPr>
          <p:cNvSpPr txBox="1"/>
          <p:nvPr/>
        </p:nvSpPr>
        <p:spPr>
          <a:xfrm>
            <a:off x="368859" y="4005140"/>
            <a:ext cx="346074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California Department of Transportation (Caltrans),</a:t>
            </a:r>
            <a:br>
              <a:rPr lang="en-US" sz="1100" b="1" dirty="0"/>
            </a:br>
            <a:r>
              <a:rPr lang="en-US" sz="1100" b="1" dirty="0"/>
              <a:t> </a:t>
            </a:r>
            <a:r>
              <a:rPr lang="en-US" sz="1100" b="1" dirty="0" err="1"/>
              <a:t>PeMS</a:t>
            </a:r>
            <a:r>
              <a:rPr lang="en-US" sz="1100" b="1" dirty="0"/>
              <a:t> version 20, Orange County, weekdays, </a:t>
            </a:r>
            <a:br>
              <a:rPr lang="en-US" sz="1100" b="1" dirty="0"/>
            </a:br>
            <a:r>
              <a:rPr lang="en-US" sz="1100" b="1" dirty="0"/>
              <a:t>January to July 2020, data accessed 9/17/20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7B6863E-194A-4E4B-8A69-8BF18CD8EE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5449" y="888475"/>
            <a:ext cx="5051595" cy="3667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8587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9FD0B-FEE1-4CAB-8F4D-DE7E9063E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12" y="200253"/>
            <a:ext cx="8121920" cy="536967"/>
          </a:xfrm>
        </p:spPr>
        <p:txBody>
          <a:bodyPr>
            <a:normAutofit/>
          </a:bodyPr>
          <a:lstStyle/>
          <a:p>
            <a:r>
              <a:rPr lang="en-US"/>
              <a:t>Oc Freeways: delay shifting in time </a:t>
            </a:r>
            <a:r>
              <a:rPr lang="en-US" sz="1800"/>
              <a:t>(delay in hours)</a:t>
            </a:r>
            <a:endParaRPr lang="en-US" sz="180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04AD28-0F19-42E2-8365-CB7991B0C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DE06D-C18A-DA43-BF5F-B09D881A7F7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B58EBD-4205-4626-87C4-D502209D70AA}"/>
              </a:ext>
            </a:extLst>
          </p:cNvPr>
          <p:cNvSpPr txBox="1"/>
          <p:nvPr/>
        </p:nvSpPr>
        <p:spPr>
          <a:xfrm>
            <a:off x="7522477" y="1020382"/>
            <a:ext cx="133159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Delay in hours. Bars indicate higher values.</a:t>
            </a:r>
          </a:p>
          <a:p>
            <a:r>
              <a:rPr lang="en-US" sz="1050" dirty="0"/>
              <a:t>Source: Caltrans, </a:t>
            </a:r>
            <a:r>
              <a:rPr lang="en-US" sz="1050" dirty="0" err="1"/>
              <a:t>PeMS</a:t>
            </a:r>
            <a:r>
              <a:rPr lang="en-US" sz="1050" dirty="0"/>
              <a:t> version 20, Orange County, weekdays, January to July 2020, </a:t>
            </a:r>
          </a:p>
          <a:p>
            <a:r>
              <a:rPr lang="en-US" sz="1050" dirty="0"/>
              <a:t>data accessed September 17, 2020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5EA77F8-50AD-4658-A63C-66925DDDED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701" y="862191"/>
            <a:ext cx="6155327" cy="3802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041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2E26E-C96E-4EDA-AFB1-6243A38B2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12" y="200253"/>
            <a:ext cx="8219474" cy="536967"/>
          </a:xfrm>
        </p:spPr>
        <p:txBody>
          <a:bodyPr>
            <a:noAutofit/>
          </a:bodyPr>
          <a:lstStyle/>
          <a:p>
            <a:r>
              <a:rPr lang="en-US" sz="2000" err="1"/>
              <a:t>Oc</a:t>
            </a:r>
            <a:r>
              <a:rPr lang="en-US" sz="2000"/>
              <a:t> freeways: Delay increases exponentially as traffic grows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F57991-B97F-4860-A7F8-51CB7DE1D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DE06D-C18A-DA43-BF5F-B09D881A7F7E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2DE880-22B6-4F3C-AB98-45AC775121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55" t="8105" r="2098" b="890"/>
          <a:stretch/>
        </p:blipFill>
        <p:spPr>
          <a:xfrm>
            <a:off x="2919370" y="821490"/>
            <a:ext cx="5570928" cy="3822005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C381F79-4C33-46BF-93AF-DE5F3AF04BA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58662" y="1289760"/>
            <a:ext cx="2060708" cy="2215439"/>
          </a:xfrm>
        </p:spPr>
        <p:txBody>
          <a:bodyPr vert="horz" lIns="91440" tIns="45720" rIns="91440" bIns="45720" anchor="t"/>
          <a:lstStyle/>
          <a:p>
            <a:pPr marL="0" indent="0">
              <a:buNone/>
            </a:pPr>
            <a:r>
              <a:rPr lang="en-US" sz="1900"/>
              <a:t>Example using all OC freeway delay and vehicle miles traveled for </a:t>
            </a:r>
            <a:br>
              <a:rPr lang="en-US" sz="1900"/>
            </a:br>
            <a:r>
              <a:rPr lang="en-US" sz="1900"/>
              <a:t>June 2020 </a:t>
            </a:r>
          </a:p>
          <a:p>
            <a:pPr marL="0" indent="0">
              <a:buNone/>
            </a:pPr>
            <a:r>
              <a:rPr lang="en-US" sz="1900"/>
              <a:t>(all weekdays and all hours)</a:t>
            </a:r>
          </a:p>
          <a:p>
            <a:pPr marL="0" indent="0">
              <a:buNone/>
            </a:pPr>
            <a:endParaRPr lang="en-US" sz="19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ED3DA1-8593-4CF6-988D-B3D5AD3E9534}"/>
              </a:ext>
            </a:extLst>
          </p:cNvPr>
          <p:cNvSpPr txBox="1"/>
          <p:nvPr/>
        </p:nvSpPr>
        <p:spPr>
          <a:xfrm>
            <a:off x="245328" y="4045011"/>
            <a:ext cx="288501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Caltrans, </a:t>
            </a:r>
            <a:r>
              <a:rPr lang="en-US" sz="1100" b="1" dirty="0" err="1"/>
              <a:t>PeMS</a:t>
            </a:r>
            <a:r>
              <a:rPr lang="en-US" sz="1100" b="1" dirty="0"/>
              <a:t> version 20, Orange County, weekdays, June 2020, weekdays, all hours of the day; data accessed September 17, 2020</a:t>
            </a:r>
          </a:p>
        </p:txBody>
      </p:sp>
    </p:spTree>
    <p:extLst>
      <p:ext uri="{BB962C8B-B14F-4D97-AF65-F5344CB8AC3E}">
        <p14:creationId xmlns:p14="http://schemas.microsoft.com/office/powerpoint/2010/main" val="13424019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FCA80-968C-4C37-AE66-210CFDBDB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12" y="200253"/>
            <a:ext cx="7387516" cy="536967"/>
          </a:xfrm>
        </p:spPr>
        <p:txBody>
          <a:bodyPr>
            <a:normAutofit/>
          </a:bodyPr>
          <a:lstStyle/>
          <a:p>
            <a:r>
              <a:rPr lang="en-US" err="1"/>
              <a:t>Oc</a:t>
            </a:r>
            <a:r>
              <a:rPr lang="en-US"/>
              <a:t> Work-from-home: Five-fold+ increase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EF6866-D5FE-45F1-9F41-B7AD754E3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DE06D-C18A-DA43-BF5F-B09D881A7F7E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1D88FF-B04D-48D0-961B-2232ADC86C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3956" y="823550"/>
            <a:ext cx="5222147" cy="3798542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398C91F-884B-45FF-B6E3-97108DCFAB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8141" y="1023031"/>
            <a:ext cx="2579618" cy="3384550"/>
          </a:xfrm>
        </p:spPr>
        <p:txBody>
          <a:bodyPr/>
          <a:lstStyle/>
          <a:p>
            <a:r>
              <a:rPr lang="en-US" sz="1900"/>
              <a:t>OC work-from-home has increased from about six percent to nearly 32 percent of jobs </a:t>
            </a:r>
            <a:r>
              <a:rPr lang="en-US" sz="1600"/>
              <a:t>(January to August 2020)</a:t>
            </a:r>
            <a:endParaRPr lang="en-US" sz="20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84BB64-B24D-4691-BBF5-FB3AB5E844C8}"/>
              </a:ext>
            </a:extLst>
          </p:cNvPr>
          <p:cNvSpPr txBox="1"/>
          <p:nvPr/>
        </p:nvSpPr>
        <p:spPr>
          <a:xfrm>
            <a:off x="185854" y="4021928"/>
            <a:ext cx="294323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Maryland Transportation Institute (2020)</a:t>
            </a:r>
          </a:p>
          <a:p>
            <a:r>
              <a:rPr lang="en-US" sz="1100" b="1" dirty="0"/>
              <a:t>University of Maryland COVID-19 Impact Analysis Platform, accessed August 31, 2020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398020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E80BD-45A7-4D9A-A47F-3289EE302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12" y="200253"/>
            <a:ext cx="6976455" cy="536967"/>
          </a:xfrm>
        </p:spPr>
        <p:txBody>
          <a:bodyPr>
            <a:normAutofit fontScale="90000"/>
          </a:bodyPr>
          <a:lstStyle/>
          <a:p>
            <a:r>
              <a:rPr lang="en-US"/>
              <a:t>Work-from-home: likely to continue but lessen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A59518-82FF-452A-8944-7C4FE24D3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DE06D-C18A-DA43-BF5F-B09D881A7F7E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F641BA-F1D7-4F36-ACF3-4A6FBAC55D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112" y="787862"/>
            <a:ext cx="7630394" cy="38323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E12EBB2-C833-468A-ABEA-79EA0B8D2D4B}"/>
              </a:ext>
            </a:extLst>
          </p:cNvPr>
          <p:cNvSpPr txBox="1"/>
          <p:nvPr/>
        </p:nvSpPr>
        <p:spPr>
          <a:xfrm>
            <a:off x="7313848" y="3864929"/>
            <a:ext cx="1530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OCTA Travel and Employment Survey, July 2020 </a:t>
            </a:r>
          </a:p>
        </p:txBody>
      </p:sp>
    </p:spTree>
    <p:extLst>
      <p:ext uri="{BB962C8B-B14F-4D97-AF65-F5344CB8AC3E}">
        <p14:creationId xmlns:p14="http://schemas.microsoft.com/office/powerpoint/2010/main" val="2701103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C0EA4-7A55-4F89-AE80-F51647638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C56EF6-C89E-4F64-829B-FA6C176B536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0063" y="879475"/>
            <a:ext cx="6984645" cy="3384550"/>
          </a:xfrm>
        </p:spPr>
        <p:txBody>
          <a:bodyPr vert="horz" lIns="91440" tIns="45720" rIns="91440" bIns="45720" anchor="t"/>
          <a:lstStyle/>
          <a:p>
            <a:r>
              <a:rPr lang="en-US" sz="1800"/>
              <a:t>Work-from-home a larger factor in daily commute changes than unemployment (32 percent versus 9.9 percent of jobs)</a:t>
            </a:r>
            <a:endParaRPr lang="en-US" sz="1800">
              <a:cs typeface="Calibri"/>
            </a:endParaRPr>
          </a:p>
          <a:p>
            <a:r>
              <a:rPr lang="en-US" sz="1800"/>
              <a:t>Work-from-home directly and indirectly benefits all travelers, and likely to continue in the future but at lower levels, subject to employer policies and other factors</a:t>
            </a:r>
            <a:endParaRPr lang="en-US" sz="1800">
              <a:cs typeface="Calibri"/>
            </a:endParaRPr>
          </a:p>
          <a:p>
            <a:r>
              <a:rPr lang="en-US" sz="1800"/>
              <a:t>Rise in unemployment hit service sectors the hardest, a travel market served by local bus transit</a:t>
            </a:r>
          </a:p>
          <a:p>
            <a:r>
              <a:rPr lang="en-US" sz="1800"/>
              <a:t>Future transit growth likely with increase in service sector employment</a:t>
            </a:r>
          </a:p>
          <a:p>
            <a:r>
              <a:rPr lang="en-US" sz="1800"/>
              <a:t>Relatively small changes in demand can significantly increase freeway delay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0E7918-CC6E-4230-900A-075E59F98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DE06D-C18A-DA43-BF5F-B09D881A7F7E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504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C0EA4-7A55-4F89-AE80-F51647638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Next steps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C56EF6-C89E-4F64-829B-FA6C176B536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0063" y="879475"/>
            <a:ext cx="4236851" cy="3384550"/>
          </a:xfrm>
        </p:spPr>
        <p:txBody>
          <a:bodyPr/>
          <a:lstStyle/>
          <a:p>
            <a:r>
              <a:rPr lang="en-US" sz="2000"/>
              <a:t>Continue to monitor travel and traffic trends using publicly available data</a:t>
            </a:r>
          </a:p>
          <a:p>
            <a:r>
              <a:rPr lang="en-US" sz="2000"/>
              <a:t>Evaluate timing of future employment and travel survey(s) to gauge changes since June 2020</a:t>
            </a:r>
          </a:p>
          <a:p>
            <a:r>
              <a:rPr lang="en-US" sz="2000"/>
              <a:t>Use data and surveys to inform future short- and long-term planning and policy decisions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0E7918-CC6E-4230-900A-075E59F98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DE06D-C18A-DA43-BF5F-B09D881A7F7E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6" name="Picture 5" descr="A close up of a clock&#10;&#10;Description automatically generated">
            <a:extLst>
              <a:ext uri="{FF2B5EF4-FFF2-40B4-BE49-F238E27FC236}">
                <a16:creationId xmlns:a16="http://schemas.microsoft.com/office/drawing/2014/main" id="{7F311555-3D17-4F75-BEDE-83435EA191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2698" y="941615"/>
            <a:ext cx="3105728" cy="2117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8371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GAGE" val="{&quot;SavedSwatch&quot;:&quot;-16748873|-8341960|-3468525|-2064878|-9539986|Markido&quot;,&quot;Id&quot;:&quot;5df7e119324139db24345397&quot;,&quot;SmartGridHorizontal&quot;:0,&quot;LinkedExcelSources&quot;:{},&quot;LinkedProjectSources&quot;:{},&quot;FlowConfig&quot;:{&quot;Canvas&quot;:{&quot;Slide&quot;:-1,&quot;Width&quot;:0,&quot;Height&quot;:0},&quot;Timeline&quot;:{&quot;Actions&quot;:[]}},&quot;LinkedSlideMergeSources&quot;:{},&quot;LinkedSharePointSlideMergeSources&quot;:{}}"/>
</p:tagLst>
</file>

<file path=ppt/theme/theme1.xml><?xml version="1.0" encoding="utf-8"?>
<a:theme xmlns:a="http://schemas.openxmlformats.org/drawingml/2006/main" name="Main Title Slide (T2)">
  <a:themeElements>
    <a:clrScheme name="Custom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00092B4EF90A4C8AA19AD04EF00619" ma:contentTypeVersion="6" ma:contentTypeDescription="Create a new document." ma:contentTypeScope="" ma:versionID="bf82749bb58b76a74f3dc36fc299b466">
  <xsd:schema xmlns:xsd="http://www.w3.org/2001/XMLSchema" xmlns:xs="http://www.w3.org/2001/XMLSchema" xmlns:p="http://schemas.microsoft.com/office/2006/metadata/properties" xmlns:ns2="74ac3ef4-6dc6-49d7-9b41-6584d750444f" xmlns:ns3="0bf7f226-ab4a-42e1-a7fa-99ca46eecce5" targetNamespace="http://schemas.microsoft.com/office/2006/metadata/properties" ma:root="true" ma:fieldsID="06763d418d575320102958c227a13cac" ns2:_="" ns3:_="">
    <xsd:import namespace="74ac3ef4-6dc6-49d7-9b41-6584d750444f"/>
    <xsd:import namespace="0bf7f226-ab4a-42e1-a7fa-99ca46eecc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ac3ef4-6dc6-49d7-9b41-6584d75044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f7f226-ab4a-42e1-a7fa-99ca46eecce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F10B0F0-E91C-41A4-97E4-43DC11983673}">
  <ds:schemaRefs>
    <ds:schemaRef ds:uri="http://purl.org/dc/elements/1.1/"/>
    <ds:schemaRef ds:uri="http://schemas.microsoft.com/office/2006/metadata/properties"/>
    <ds:schemaRef ds:uri="74ac3ef4-6dc6-49d7-9b41-6584d750444f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dcmitype/"/>
    <ds:schemaRef ds:uri="0bf7f226-ab4a-42e1-a7fa-99ca46eecce5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C70A8ED7-7BA8-4BB1-B261-6127D17EDC47}">
  <ds:schemaRefs>
    <ds:schemaRef ds:uri="0bf7f226-ab4a-42e1-a7fa-99ca46eecce5"/>
    <ds:schemaRef ds:uri="74ac3ef4-6dc6-49d7-9b41-6584d750444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5E4B443-52CB-4226-873B-3440CD703B1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14</TotalTime>
  <Words>686</Words>
  <Application>Microsoft Office PowerPoint</Application>
  <PresentationFormat>On-screen Show (16:9)</PresentationFormat>
  <Paragraphs>96</Paragraphs>
  <Slides>14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Main Title Slide (T2)</vt:lpstr>
      <vt:lpstr>PowerPoint Presentation</vt:lpstr>
      <vt:lpstr>Orange county Covid-19 travel impacts</vt:lpstr>
      <vt:lpstr>Unemployment: a key driver of travel changes</vt:lpstr>
      <vt:lpstr>Job losses: not evenly distributed</vt:lpstr>
      <vt:lpstr>Google maps: most Activities down IN OC with some exceptions</vt:lpstr>
      <vt:lpstr>OCTA survey: some activities up, others down</vt:lpstr>
      <vt:lpstr>results: total Travel is DOWN (person-trips; all modes)</vt:lpstr>
      <vt:lpstr>OC Freeways: demand/delay down but trending upward</vt:lpstr>
      <vt:lpstr>Oc Freeways: delay shifting in time (delay in hours)</vt:lpstr>
      <vt:lpstr>Oc freeways: Delay increases exponentially as traffic grows</vt:lpstr>
      <vt:lpstr>Oc Work-from-home: Five-fold+ increase</vt:lpstr>
      <vt:lpstr>Work-from-home: likely to continue but lessen</vt:lpstr>
      <vt:lpstr>Summary</vt:lpstr>
      <vt:lpstr>Next steps</vt:lpstr>
    </vt:vector>
  </TitlesOfParts>
  <Company>James Klein + Associates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Klein</dc:creator>
  <cp:lastModifiedBy>Shae De Kruyf</cp:lastModifiedBy>
  <cp:revision>6</cp:revision>
  <cp:lastPrinted>2019-11-25T20:03:53Z</cp:lastPrinted>
  <dcterms:created xsi:type="dcterms:W3CDTF">2019-09-17T17:39:26Z</dcterms:created>
  <dcterms:modified xsi:type="dcterms:W3CDTF">2020-09-23T15:59:10Z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0x0101000000092B4EF90A4C8AA19AD04EF00619</vt:lpwstr>
  </property>
</Properties>
</file>