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5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20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33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4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8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5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0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4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2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8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9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C5425-7AE5-49D6-A95B-CCE52911C6E2}" type="datetimeFigureOut">
              <a:rPr lang="en-US" smtClean="0"/>
              <a:t>3/26/19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D5743-2859-4F7D-BC10-06B8FFD79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7" r="2165" b="8579"/>
          <a:stretch/>
        </p:blipFill>
        <p:spPr>
          <a:xfrm>
            <a:off x="285163" y="-42406"/>
            <a:ext cx="11928043" cy="690173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"/>
            <a:ext cx="4835891" cy="6858001"/>
          </a:xfrm>
          <a:prstGeom prst="rect">
            <a:avLst/>
          </a:prstGeom>
          <a:solidFill>
            <a:srgbClr val="5C99DE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608358" y="829145"/>
            <a:ext cx="451269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BIKE MONTH 2019</a:t>
            </a:r>
            <a:endParaRPr lang="en-US" sz="2667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78" y="5676706"/>
            <a:ext cx="2220993" cy="9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4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SITUATION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8" y="1606386"/>
            <a:ext cx="5542426" cy="2629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Pledging = main data source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Highlight pairing bike with other transit options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Strava engages the bicycling community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461" y="3437922"/>
            <a:ext cx="3510869" cy="1073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28" y="4533000"/>
            <a:ext cx="2101962" cy="2103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461" y="2315608"/>
            <a:ext cx="3510869" cy="108517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915349" y="4606812"/>
            <a:ext cx="1956337" cy="195633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octa.net/images/bikemonth201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487" y="4643949"/>
            <a:ext cx="1882063" cy="188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A16983-6727-4146-9935-30057FBE4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461" y="843260"/>
            <a:ext cx="3510869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403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8" y="1606385"/>
            <a:ext cx="4567784" cy="2629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Continue with pledging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Continue to encourage Strava participation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Gain partners to include enticing prizes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3867D3C1-0DE4-3242-BE53-FED4F6F68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54" y="1672024"/>
            <a:ext cx="6522098" cy="43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9434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GOALS &amp;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747" y="1745993"/>
            <a:ext cx="101672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Goals: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bicycle commuting in Orange County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awareness of bicycle safety best practices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 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Objectives: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number of Bike Month pledges by 15%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number of Strava rides by 10%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Increase Bike Rally attendance by 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A769C2-2E07-204C-A627-058F15B5A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19" y="1422121"/>
            <a:ext cx="2816378" cy="521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334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TACTICS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7" y="1439092"/>
            <a:ext cx="6779139" cy="469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Use an online pledging form to track participation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Utilize social gathering platforms, such as Meetup, to find local bike riding communities and distribute information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Organize a Bike Rally to celebrate Bike-to-Work Week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Utilize traditional marketing channels (digital, social, print and bus ads)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Encourage riders to track miles ridden on Strava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6D4540-F563-F446-BA6F-2384E30BF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007" y="2379008"/>
            <a:ext cx="3383872" cy="306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8432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OUTREACH EVENTS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747" y="1468206"/>
            <a:ext cx="11233573" cy="469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ETC Marketing Meeting – April 9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Hines Earth Day – April 17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Santiago Canyon College Sustainability Fair – April 18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CSUF Earth Week Transportation &amp; Bike Festival – April 18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Whimcycle</a:t>
            </a:r>
            <a:r>
              <a:rPr lang="en-US" sz="2400" dirty="0">
                <a:solidFill>
                  <a:schemeClr val="bg1"/>
                </a:solidFill>
              </a:rPr>
              <a:t> – May 7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&amp; 8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Bike to Work Week – May 13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– 17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Ride of Silence – May 15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OCTA Bike Rally – May 16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Bike to Work Day – May 17</a:t>
            </a:r>
            <a:r>
              <a:rPr lang="en-US" sz="2400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907" y="6570229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4AB164-6CD8-FB41-8784-AE54B7FF7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933" y="1190968"/>
            <a:ext cx="3557823" cy="1076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8CBC2B-D67C-9A41-9969-8757600EB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284" y="3803702"/>
            <a:ext cx="4149790" cy="2766527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C7B879-3051-C043-810D-F2DE83E405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441" y="2069883"/>
            <a:ext cx="2559719" cy="255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2598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0000"/>
              </a:lnSpc>
            </a:pP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0"/>
            <a:ext cx="12191999" cy="1199037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470747" y="398784"/>
            <a:ext cx="66006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3" b="1" dirty="0">
                <a:solidFill>
                  <a:schemeClr val="bg1"/>
                </a:solidFill>
              </a:rPr>
              <a:t>CREATIVE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6860" y="6493077"/>
            <a:ext cx="2628679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00" i="1" dirty="0">
                <a:solidFill>
                  <a:schemeClr val="bg1"/>
                </a:solidFill>
              </a:rPr>
              <a:t>Updated </a:t>
            </a:r>
            <a:fld id="{82CBA0F6-6690-49C9-8E8E-D4E8CB83A67A}" type="datetime1">
              <a:rPr lang="en-US" sz="1000" i="1" smtClean="0">
                <a:solidFill>
                  <a:schemeClr val="bg1"/>
                </a:solidFill>
              </a:rPr>
              <a:t>3/26/19</a:t>
            </a:fld>
            <a:endParaRPr lang="en-US" sz="1000" i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EBD224-A3F9-A44E-AEAB-8C099B445858}"/>
              </a:ext>
            </a:extLst>
          </p:cNvPr>
          <p:cNvSpPr txBox="1"/>
          <p:nvPr/>
        </p:nvSpPr>
        <p:spPr>
          <a:xfrm>
            <a:off x="470747" y="1606385"/>
            <a:ext cx="6515269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Keep similar brand to Rideshare Week 2018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Highlight pairing Bicycling with other commute options</a:t>
            </a:r>
          </a:p>
          <a:p>
            <a:pPr marL="380990" indent="-38099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8BB3E9-EA59-EC4D-AE36-24BD7463C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360" y="1712869"/>
            <a:ext cx="4473562" cy="40121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6071193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8C9BCC-615B-B64D-94FA-E5F2CEE2F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071991E-36FA-CB47-B494-FE37E3A66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699" y="-210328"/>
            <a:ext cx="5140602" cy="7068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ECA84B-7021-B247-97B6-94C9CC1E1868}"/>
              </a:ext>
            </a:extLst>
          </p:cNvPr>
          <p:cNvSpPr txBox="1"/>
          <p:nvPr/>
        </p:nvSpPr>
        <p:spPr>
          <a:xfrm>
            <a:off x="422986" y="2967335"/>
            <a:ext cx="3032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Bike + Bus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“Having to find parking is </a:t>
            </a:r>
            <a:r>
              <a:rPr lang="en-US" dirty="0" err="1">
                <a:solidFill>
                  <a:schemeClr val="bg1"/>
                </a:solidFill>
              </a:rPr>
              <a:t>irrelephant</a:t>
            </a:r>
            <a:r>
              <a:rPr lang="en-US" dirty="0">
                <a:solidFill>
                  <a:schemeClr val="bg1"/>
                </a:solidFill>
              </a:rPr>
              <a:t> now”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877EE-29D1-C141-8C93-5A52F4E61438}"/>
              </a:ext>
            </a:extLst>
          </p:cNvPr>
          <p:cNvSpPr txBox="1"/>
          <p:nvPr/>
        </p:nvSpPr>
        <p:spPr>
          <a:xfrm>
            <a:off x="422986" y="4954955"/>
            <a:ext cx="30324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Bike + Carpool/Vanpool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“Combine biking with carpooling and vanpooling - just imagine all the </a:t>
            </a:r>
            <a:r>
              <a:rPr lang="en-US" dirty="0" err="1">
                <a:solidFill>
                  <a:schemeClr val="bg1"/>
                </a:solidFill>
              </a:rPr>
              <a:t>pawsibilites</a:t>
            </a:r>
            <a:r>
              <a:rPr lang="en-US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0F209F-45A2-EC4F-90CA-49216EED90FE}"/>
              </a:ext>
            </a:extLst>
          </p:cNvPr>
          <p:cNvSpPr txBox="1"/>
          <p:nvPr/>
        </p:nvSpPr>
        <p:spPr>
          <a:xfrm>
            <a:off x="8736565" y="2967335"/>
            <a:ext cx="3032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Bike</a:t>
            </a:r>
          </a:p>
          <a:p>
            <a:r>
              <a:rPr lang="en-US" dirty="0">
                <a:solidFill>
                  <a:schemeClr val="bg1"/>
                </a:solidFill>
              </a:rPr>
              <a:t>“Have a commute that's faster than a cheetah - bike to work”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BD0702-85D2-5A48-8075-9E80710993F2}"/>
              </a:ext>
            </a:extLst>
          </p:cNvPr>
          <p:cNvSpPr txBox="1"/>
          <p:nvPr/>
        </p:nvSpPr>
        <p:spPr>
          <a:xfrm>
            <a:off x="8736564" y="5231954"/>
            <a:ext cx="3159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Bike + Metrolink</a:t>
            </a:r>
          </a:p>
          <a:p>
            <a:r>
              <a:rPr lang="en-US" dirty="0">
                <a:solidFill>
                  <a:schemeClr val="bg1"/>
                </a:solidFill>
              </a:rPr>
              <a:t>“Don't put all your eggs in one basket - share your commute”</a:t>
            </a:r>
          </a:p>
        </p:txBody>
      </p:sp>
    </p:spTree>
    <p:extLst>
      <p:ext uri="{BB962C8B-B14F-4D97-AF65-F5344CB8AC3E}">
        <p14:creationId xmlns:p14="http://schemas.microsoft.com/office/powerpoint/2010/main" val="3172687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268</Words>
  <Application>Microsoft Macintosh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Kylie Swope</dc:creator>
  <cp:lastModifiedBy>Kevin McMichael</cp:lastModifiedBy>
  <cp:revision>22</cp:revision>
  <dcterms:created xsi:type="dcterms:W3CDTF">2018-03-14T16:39:50Z</dcterms:created>
  <dcterms:modified xsi:type="dcterms:W3CDTF">2019-03-26T18:14:42Z</dcterms:modified>
</cp:coreProperties>
</file>