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260" r:id="rId2"/>
    <p:sldId id="278" r:id="rId3"/>
    <p:sldId id="271" r:id="rId4"/>
    <p:sldId id="316" r:id="rId5"/>
    <p:sldId id="280" r:id="rId6"/>
    <p:sldId id="309" r:id="rId7"/>
    <p:sldId id="315" r:id="rId8"/>
    <p:sldId id="302" r:id="rId9"/>
    <p:sldId id="314" r:id="rId10"/>
    <p:sldId id="310" r:id="rId11"/>
    <p:sldId id="312" r:id="rId12"/>
    <p:sldId id="273" r:id="rId13"/>
    <p:sldId id="301" r:id="rId14"/>
    <p:sldId id="296" r:id="rId1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316"/>
            <p14:sldId id="280"/>
            <p14:sldId id="309"/>
            <p14:sldId id="315"/>
            <p14:sldId id="302"/>
            <p14:sldId id="314"/>
            <p14:sldId id="310"/>
            <p14:sldId id="312"/>
            <p14:sldId id="273"/>
            <p14:sldId id="301"/>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83536" autoAdjust="0"/>
  </p:normalViewPr>
  <p:slideViewPr>
    <p:cSldViewPr snapToGrid="0" snapToObjects="1" showGuides="1">
      <p:cViewPr varScale="1">
        <p:scale>
          <a:sx n="136" d="100"/>
          <a:sy n="136" d="100"/>
        </p:scale>
        <p:origin x="1218" y="9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6/25/2024</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628121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have had several cases statewide and even in the district where E-76s were rejected last FFY because there were ongoing inactives.</a:t>
            </a:r>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Completion Report is due to Caltrans within six months of construction contract acceptance or the project becoming operable (open </a:t>
            </a:r>
            <a:r>
              <a:rPr lang="en-US" sz="1200"/>
              <a:t>to the public</a:t>
            </a:r>
            <a:r>
              <a:rPr lang="en-US" sz="1200" dirty="0"/>
              <a:t>), whichever comes sooner.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Final Delivery Report is due within 180 days of the conclusion of all remaining project activities beyond the acceptance of the construction contract.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All reports are due to the </a:t>
            </a:r>
            <a:r>
              <a:rPr lang="en-US" sz="1200" dirty="0" err="1"/>
              <a:t>CalSMART</a:t>
            </a:r>
            <a:r>
              <a:rPr lang="en-US" sz="1200" dirty="0"/>
              <a:t> online reporting tool and can only be submitted during an open reporting period.</a:t>
            </a:r>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20963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r>
              <a:rPr lang="en-US" sz="2400" dirty="0"/>
              <a:t>Caltrans HQ Local Assistance, CTC, and Caltrans Budgets are performing a reconciliation effort to address the various challenges resulting from the passing of the Fiscal Responsibility Act of 2023 and to develop a complete fiscal plan related to this effort. An update will be provided to all Districts, MPO’s, and RTPA’s once more information is available. </a:t>
            </a:r>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798192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14</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AF1602-38B5-4D7B-BD5F-B34689F967ED}"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3BBC3-E2E7-491B-AD77-C459557C66B8}"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75420-E763-45CE-88FB-80928CCA2D77}"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F39B21-B7FF-491D-8680-6A8A19E17C36}"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59F78-2B4D-4F2E-9591-31E657513E22}" type="datetime1">
              <a:rPr lang="en-US" smtClean="0"/>
              <a:t>6/25/2024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4BDDD3-3E63-4494-BF48-96ECBC684500}" type="datetime1">
              <a:rPr lang="en-US" smtClean="0"/>
              <a:t>6/25/2024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687EB-3787-4C84-BEDC-F2B6490317BE}" type="datetime1">
              <a:rPr lang="en-US" smtClean="0"/>
              <a:t>6/25/2024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307AAA-B84A-4EA0-977B-D83E9A8EB676}"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96C54-B4E1-4D07-8028-7C4EE1ED3F9F}"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F2EF2-4693-4838-ABD2-2B5BE17A9513}"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9D9DE-200E-4B25-82A6-266AD3436C87}"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F845-F174-4101-A5CE-05B03DD742B3}" type="datetime1">
              <a:rPr lang="en-US" smtClean="0"/>
              <a:t>6/25/2024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6">
            <a:extLst>
              <a:ext uri="{FF2B5EF4-FFF2-40B4-BE49-F238E27FC236}">
                <a16:creationId xmlns:a16="http://schemas.microsoft.com/office/drawing/2014/main" id="{0E4212DD-F172-5B13-74C5-5FE92378ED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38741-3CFD-4BDF-A750-5AF75F29A0D0}" type="slidenum">
              <a:rPr lang="en-US" smtClean="0"/>
              <a:t>‹#›</a:t>
            </a:fld>
            <a:endParaRPr lang="en-US"/>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Kathleen.Nguyen@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s://catc.ca.gov/programs/local-transportation-climate-adaptation-program"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ca-ctap.org/" TargetMode="External"/><Relationship Id="rId7"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dot.ca.gov/programs/local-assistance/guidelines-and-procedures/local-assistance-procedures-manual-lapm" TargetMode="External"/><Relationship Id="rId5" Type="http://schemas.openxmlformats.org/officeDocument/2006/relationships/hyperlink" Target="https://www.localassistanceblog.com/local-assistance-training/" TargetMode="External"/><Relationship Id="rId4" Type="http://schemas.openxmlformats.org/officeDocument/2006/relationships/hyperlink" Target="https://caltap.org/training.asp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Kathleen Nguyen</a:t>
            </a:r>
          </a:p>
          <a:p>
            <a:r>
              <a:rPr lang="en-US" sz="1900" dirty="0"/>
              <a:t>D12 Local Assistance Branch Chief (DLAE)	D12 Local Assistance Program Manager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Kathleen.Nguyen@dot.ca.gov</a:t>
            </a:r>
            <a:endParaRPr lang="en-US" sz="1900" dirty="0"/>
          </a:p>
          <a:p>
            <a:r>
              <a:rPr lang="en-US" sz="1800" dirty="0">
                <a:solidFill>
                  <a:srgbClr val="000000"/>
                </a:solidFill>
                <a:effectLst/>
                <a:latin typeface="Calibri" panose="020F0502020204030204" pitchFamily="34" charset="0"/>
                <a:ea typeface="Calibri" panose="020F0502020204030204" pitchFamily="34" charset="0"/>
              </a:rPr>
              <a:t>(424) 413-1124</a:t>
            </a:r>
            <a:r>
              <a:rPr lang="en-US" sz="1900" dirty="0"/>
              <a:t>				(805) 732-9777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June 26, 2024</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E-76 Obligation Deadlines - FFY 23/24</a:t>
            </a:r>
          </a:p>
          <a:p>
            <a:pPr>
              <a:lnSpc>
                <a:spcPct val="90000"/>
              </a:lnSpc>
              <a:spcAft>
                <a:spcPts val="600"/>
              </a:spcAft>
            </a:pPr>
            <a:r>
              <a:rPr lang="en-US" sz="1400" dirty="0"/>
              <a:t>   2	CTC Meetings</a:t>
            </a:r>
          </a:p>
          <a:p>
            <a:pPr>
              <a:lnSpc>
                <a:spcPct val="90000"/>
              </a:lnSpc>
              <a:spcAft>
                <a:spcPts val="600"/>
              </a:spcAft>
            </a:pPr>
            <a:r>
              <a:rPr lang="en-US" sz="1400" dirty="0"/>
              <a:t>   3	Inactive Invoices</a:t>
            </a:r>
          </a:p>
          <a:p>
            <a:pPr>
              <a:lnSpc>
                <a:spcPct val="90000"/>
              </a:lnSpc>
              <a:spcAft>
                <a:spcPts val="600"/>
              </a:spcAft>
            </a:pPr>
            <a:r>
              <a:rPr lang="en-US" sz="1400" dirty="0"/>
              <a:t>   4	ATP</a:t>
            </a:r>
          </a:p>
          <a:p>
            <a:pPr>
              <a:lnSpc>
                <a:spcPct val="90000"/>
              </a:lnSpc>
              <a:spcAft>
                <a:spcPts val="600"/>
              </a:spcAft>
            </a:pPr>
            <a:r>
              <a:rPr lang="en-US" sz="1400" dirty="0"/>
              <a:t>   5	HSIP</a:t>
            </a:r>
          </a:p>
          <a:p>
            <a:pPr>
              <a:lnSpc>
                <a:spcPct val="90000"/>
              </a:lnSpc>
              <a:spcAft>
                <a:spcPts val="600"/>
              </a:spcAft>
            </a:pPr>
            <a:r>
              <a:rPr lang="en-US" sz="1400" dirty="0"/>
              <a:t>   6	Clean California</a:t>
            </a:r>
          </a:p>
          <a:p>
            <a:pPr>
              <a:lnSpc>
                <a:spcPct val="90000"/>
              </a:lnSpc>
              <a:spcAft>
                <a:spcPts val="600"/>
              </a:spcAft>
            </a:pPr>
            <a:r>
              <a:rPr lang="en-US" sz="1400" dirty="0"/>
              <a:t>   7	LTCAP</a:t>
            </a:r>
          </a:p>
          <a:p>
            <a:pPr>
              <a:lnSpc>
                <a:spcPct val="90000"/>
              </a:lnSpc>
              <a:spcAft>
                <a:spcPts val="600"/>
              </a:spcAft>
            </a:pPr>
            <a:r>
              <a:rPr lang="en-US" sz="1400" dirty="0"/>
              <a:t>   8	DBE/QAP</a:t>
            </a:r>
          </a:p>
          <a:p>
            <a:pPr>
              <a:lnSpc>
                <a:spcPct val="90000"/>
              </a:lnSpc>
              <a:spcAft>
                <a:spcPts val="600"/>
              </a:spcAft>
            </a:pPr>
            <a:r>
              <a:rPr lang="en-US" sz="1400" dirty="0"/>
              <a:t>   9	PED Extensions</a:t>
            </a:r>
          </a:p>
          <a:p>
            <a:pPr>
              <a:lnSpc>
                <a:spcPct val="90000"/>
              </a:lnSpc>
              <a:spcAft>
                <a:spcPts val="600"/>
              </a:spcAft>
            </a:pPr>
            <a:r>
              <a:rPr lang="en-US" sz="1400" dirty="0"/>
              <a:t>   10	Title VI </a:t>
            </a:r>
          </a:p>
          <a:p>
            <a:pPr>
              <a:lnSpc>
                <a:spcPct val="90000"/>
              </a:lnSpc>
              <a:spcAft>
                <a:spcPts val="600"/>
              </a:spcAft>
            </a:pPr>
            <a:r>
              <a:rPr lang="en-US" sz="1400" dirty="0"/>
              <a:t>   11	References and Training Opportunities</a:t>
            </a:r>
          </a:p>
          <a:p>
            <a:pPr>
              <a:lnSpc>
                <a:spcPct val="90000"/>
              </a:lnSpc>
              <a:spcAft>
                <a:spcPts val="600"/>
              </a:spcAft>
            </a:pPr>
            <a:r>
              <a:rPr lang="en-US" sz="1400" dirty="0"/>
              <a:t>   12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6565067" cy="584775"/>
          </a:xfrm>
          <a:prstGeom prst="rect">
            <a:avLst/>
          </a:prstGeom>
          <a:noFill/>
        </p:spPr>
        <p:txBody>
          <a:bodyPr wrap="none" rtlCol="0">
            <a:spAutoFit/>
          </a:bodyPr>
          <a:lstStyle/>
          <a:p>
            <a:r>
              <a:rPr lang="en-US" sz="3200" b="1" dirty="0"/>
              <a:t>E-76 Obligation Deadlines - FFY 23/24</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751769" cy="5016758"/>
          </a:xfrm>
          <a:prstGeom prst="rect">
            <a:avLst/>
          </a:prstGeom>
        </p:spPr>
        <p:txBody>
          <a:bodyPr wrap="square">
            <a:spAutoFit/>
          </a:bodyPr>
          <a:lstStyle/>
          <a:p>
            <a:pPr marL="285750" marR="0" indent="-285750">
              <a:spcBef>
                <a:spcPts val="0"/>
              </a:spcBef>
              <a:spcAft>
                <a:spcPts val="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rPr>
              <a:t>E-76 deadlines for federal-aid projects with funds programmed to be obligated this FFY 23/24 are summarized below:</a:t>
            </a:r>
          </a:p>
          <a:p>
            <a:pPr marL="742950" lvl="1" indent="-285750">
              <a:buFont typeface="Arial" panose="020B0604020202020204" pitchFamily="34" charset="0"/>
              <a:buChar char="•"/>
            </a:pPr>
            <a:r>
              <a:rPr lang="en-US" sz="2000" b="1" dirty="0">
                <a:effectLst/>
                <a:latin typeface="Calibri" panose="020F0502020204030204" pitchFamily="34" charset="0"/>
                <a:ea typeface="Calibri" panose="020F0502020204030204" pitchFamily="34" charset="0"/>
              </a:rPr>
              <a:t>De-Obligations:</a:t>
            </a:r>
            <a:endParaRPr lang="en-US" sz="2000" b="1" dirty="0">
              <a:latin typeface="Calibri" panose="020F0502020204030204" pitchFamily="34" charset="0"/>
              <a:ea typeface="Calibri" panose="020F0502020204030204" pitchFamily="34" charset="0"/>
            </a:endParaRPr>
          </a:p>
          <a:p>
            <a:pPr marL="1200150" lvl="2" indent="-285750">
              <a:buFont typeface="Arial" panose="020B0604020202020204" pitchFamily="34" charset="0"/>
              <a:buChar char="•"/>
            </a:pPr>
            <a:r>
              <a:rPr lang="en-US" sz="2000" dirty="0">
                <a:effectLst/>
                <a:latin typeface="Calibri" panose="020F0502020204030204" pitchFamily="34" charset="0"/>
                <a:ea typeface="Times New Roman" panose="02020603050405020304" pitchFamily="18" charset="0"/>
              </a:rPr>
              <a:t>Complete De-Obligation E-76 packages, with all reviews completed and comments resolved, must be submitted to the District by </a:t>
            </a:r>
            <a:r>
              <a:rPr lang="en-US" sz="2000" b="1" dirty="0">
                <a:effectLst/>
                <a:latin typeface="Calibri" panose="020F0502020204030204" pitchFamily="34" charset="0"/>
                <a:ea typeface="Times New Roman" panose="02020603050405020304" pitchFamily="18" charset="0"/>
              </a:rPr>
              <a:t>June 21, 2024</a:t>
            </a:r>
            <a:r>
              <a:rPr lang="en-US" sz="2000" dirty="0">
                <a:effectLst/>
                <a:latin typeface="Calibri" panose="020F0502020204030204" pitchFamily="34" charset="0"/>
                <a:ea typeface="Times New Roman" panose="02020603050405020304" pitchFamily="18" charset="0"/>
              </a:rPr>
              <a:t>.</a:t>
            </a:r>
            <a:endParaRPr lang="en-US" sz="2000" dirty="0">
              <a:latin typeface="Calibri" panose="020F0502020204030204" pitchFamily="34" charset="0"/>
              <a:ea typeface="Times New Roman" panose="02020603050405020304" pitchFamily="18" charset="0"/>
            </a:endParaRPr>
          </a:p>
          <a:p>
            <a:pPr marL="742950" lvl="1" indent="-285750">
              <a:buFont typeface="Arial" panose="020B0604020202020204" pitchFamily="34" charset="0"/>
              <a:buChar char="•"/>
            </a:pPr>
            <a:r>
              <a:rPr lang="en-US" sz="2000" b="1" dirty="0">
                <a:effectLst/>
                <a:latin typeface="Calibri" panose="020F0502020204030204" pitchFamily="34" charset="0"/>
                <a:ea typeface="Calibri" panose="020F0502020204030204" pitchFamily="34" charset="0"/>
              </a:rPr>
              <a:t>FTA Transfers:</a:t>
            </a:r>
            <a:endParaRPr lang="en-US" sz="2000" b="1" dirty="0">
              <a:latin typeface="Calibri" panose="020F0502020204030204" pitchFamily="34" charset="0"/>
              <a:ea typeface="Calibri" panose="020F0502020204030204" pitchFamily="34" charset="0"/>
            </a:endParaRPr>
          </a:p>
          <a:p>
            <a:pPr marL="1200150" lvl="2" indent="-285750">
              <a:buFont typeface="Arial" panose="020B0604020202020204" pitchFamily="34" charset="0"/>
              <a:buChar char="•"/>
            </a:pPr>
            <a:r>
              <a:rPr lang="en-US" sz="2000" dirty="0">
                <a:effectLst/>
                <a:latin typeface="Calibri" panose="020F0502020204030204" pitchFamily="34" charset="0"/>
                <a:ea typeface="Times New Roman" panose="02020603050405020304" pitchFamily="18" charset="0"/>
              </a:rPr>
              <a:t>FTA Transfer requests must be submitted to the District by </a:t>
            </a:r>
            <a:r>
              <a:rPr lang="en-US" sz="2000" b="1" dirty="0">
                <a:effectLst/>
                <a:latin typeface="Calibri" panose="020F0502020204030204" pitchFamily="34" charset="0"/>
                <a:ea typeface="Times New Roman" panose="02020603050405020304" pitchFamily="18" charset="0"/>
              </a:rPr>
              <a:t>June 21, 2024</a:t>
            </a:r>
            <a:r>
              <a:rPr lang="en-US" sz="2000" dirty="0">
                <a:effectLst/>
                <a:latin typeface="Calibri" panose="020F0502020204030204" pitchFamily="34" charset="0"/>
                <a:ea typeface="Times New Roman" panose="02020603050405020304" pitchFamily="18" charset="0"/>
              </a:rPr>
              <a:t>.</a:t>
            </a:r>
            <a:endParaRPr lang="en-US" sz="2000" dirty="0">
              <a:latin typeface="Calibri" panose="020F0502020204030204" pitchFamily="34" charset="0"/>
              <a:ea typeface="Times New Roman" panose="02020603050405020304" pitchFamily="18" charset="0"/>
            </a:endParaRPr>
          </a:p>
          <a:p>
            <a:pPr marL="742950" lvl="1" indent="-285750">
              <a:buFont typeface="Arial" panose="020B0604020202020204" pitchFamily="34" charset="0"/>
              <a:buChar char="•"/>
            </a:pPr>
            <a:r>
              <a:rPr lang="en-US" sz="2000" b="1" dirty="0">
                <a:effectLst/>
                <a:latin typeface="Calibri" panose="020F0502020204030204" pitchFamily="34" charset="0"/>
                <a:ea typeface="Calibri" panose="020F0502020204030204" pitchFamily="34" charset="0"/>
              </a:rPr>
              <a:t>E-76 Deadlines:</a:t>
            </a:r>
            <a:endParaRPr lang="en-US" sz="2000" b="1" dirty="0">
              <a:latin typeface="Calibri" panose="020F0502020204030204" pitchFamily="34" charset="0"/>
              <a:ea typeface="Calibri" panose="020F0502020204030204" pitchFamily="34" charset="0"/>
            </a:endParaRPr>
          </a:p>
          <a:p>
            <a:pPr marL="1200150" lvl="2" indent="-285750">
              <a:buFont typeface="Arial" panose="020B0604020202020204" pitchFamily="34" charset="0"/>
              <a:buChar char="•"/>
            </a:pPr>
            <a:r>
              <a:rPr lang="en-US" sz="2000" dirty="0">
                <a:effectLst/>
                <a:latin typeface="Calibri" panose="020F0502020204030204" pitchFamily="34" charset="0"/>
                <a:ea typeface="Times New Roman" panose="02020603050405020304" pitchFamily="18" charset="0"/>
              </a:rPr>
              <a:t>Request for Authorization (RFA) packages must be submitted to the Districts by </a:t>
            </a:r>
            <a:r>
              <a:rPr lang="en-US" sz="2000" b="1" dirty="0">
                <a:effectLst/>
                <a:latin typeface="Calibri" panose="020F0502020204030204" pitchFamily="34" charset="0"/>
                <a:ea typeface="Times New Roman" panose="02020603050405020304" pitchFamily="18" charset="0"/>
              </a:rPr>
              <a:t>June 21, 2024</a:t>
            </a:r>
            <a:r>
              <a:rPr lang="en-US" sz="2000" dirty="0">
                <a:effectLst/>
                <a:latin typeface="Calibri" panose="020F0502020204030204" pitchFamily="34" charset="0"/>
                <a:ea typeface="Times New Roman" panose="02020603050405020304" pitchFamily="18" charset="0"/>
              </a:rPr>
              <a:t>.</a:t>
            </a:r>
            <a:endParaRPr lang="en-US" sz="2000" dirty="0">
              <a:latin typeface="Calibri" panose="020F0502020204030204" pitchFamily="34" charset="0"/>
              <a:ea typeface="Times New Roman" panose="02020603050405020304" pitchFamily="18" charset="0"/>
            </a:endParaRPr>
          </a:p>
          <a:p>
            <a:pPr marL="285750" indent="-285750">
              <a:buFont typeface="Arial" panose="020B0604020202020204" pitchFamily="34" charset="0"/>
              <a:buChar char="•"/>
            </a:pPr>
            <a:endParaRPr lang="en-US" sz="20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rPr>
              <a:t>Please share these deadlines with your team and work with your assigned Local Assistance Area Engineer (LAAE) to ensure these deadlines are met. If there is a potential for a project with funds programmed this FY 23/24 to not meet these deadlines, please notify your LAAE as soon as possible to determine a project delivery action plan. Feel free to reach out to your assigned LAAE and myself with any questions.</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751769" cy="169706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Deadlines to submit allocations and time extensions to District 12 Local Assistance:</a:t>
            </a:r>
          </a:p>
          <a:p>
            <a:pPr marL="742950" lvl="1" indent="-285750">
              <a:lnSpc>
                <a:spcPct val="150000"/>
              </a:lnSpc>
              <a:buFont typeface="Arial" panose="020B0604020202020204" pitchFamily="34" charset="0"/>
              <a:buChar char="•"/>
            </a:pPr>
            <a:r>
              <a:rPr lang="en-US" sz="2400" b="1" dirty="0"/>
              <a:t>June 17, 2024 </a:t>
            </a:r>
            <a:r>
              <a:rPr lang="en-US" sz="2400" dirty="0"/>
              <a:t>for the August 2024 CTC Meeting</a:t>
            </a:r>
          </a:p>
          <a:p>
            <a:pPr marL="742950" lvl="1" indent="-285750">
              <a:lnSpc>
                <a:spcPct val="150000"/>
              </a:lnSpc>
              <a:buFont typeface="Arial" panose="020B0604020202020204" pitchFamily="34" charset="0"/>
              <a:buChar char="•"/>
            </a:pPr>
            <a:r>
              <a:rPr lang="en-US" sz="2400" b="1" dirty="0"/>
              <a:t>August 19, 2024 </a:t>
            </a:r>
            <a:r>
              <a:rPr lang="en-US" sz="2400" dirty="0"/>
              <a:t>for the October 2024 CTC Meeting</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35349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441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 to submit inactive invoices for next quarter is </a:t>
            </a:r>
            <a:r>
              <a:rPr lang="en-US" sz="2400" b="1" dirty="0"/>
              <a:t>August 23, 2024</a:t>
            </a:r>
            <a:endParaRPr lang="en-US" sz="2400" dirty="0"/>
          </a:p>
          <a:p>
            <a:pPr marL="285750" indent="-285750">
              <a:lnSpc>
                <a:spcPct val="150000"/>
              </a:lnSpc>
              <a:buFont typeface="Arial" panose="020B0604020202020204" pitchFamily="34" charset="0"/>
              <a:buChar char="•"/>
            </a:pPr>
            <a:r>
              <a:rPr lang="en-US" sz="2400" dirty="0"/>
              <a:t>New inactive quarter will begin on </a:t>
            </a:r>
            <a:r>
              <a:rPr lang="en-US" sz="2400" b="1" dirty="0"/>
              <a:t>July 1, 2024</a:t>
            </a:r>
            <a:endParaRPr lang="en-US" sz="2400" dirty="0"/>
          </a:p>
          <a:p>
            <a:pPr marL="285750" indent="-285750">
              <a:lnSpc>
                <a:spcPct val="150000"/>
              </a:lnSpc>
              <a:buFont typeface="Arial" panose="020B0604020202020204" pitchFamily="34" charset="0"/>
              <a:buChar char="•"/>
            </a:pPr>
            <a:r>
              <a:rPr lang="en-US" sz="2400" dirty="0"/>
              <a:t>Reminder letters will be sent out after the new quarter begins</a:t>
            </a:r>
          </a:p>
          <a:p>
            <a:pPr marL="285750" indent="-285750">
              <a:lnSpc>
                <a:spcPct val="150000"/>
              </a:lnSpc>
              <a:buFont typeface="Arial" panose="020B0604020202020204" pitchFamily="34" charset="0"/>
              <a:buChar char="•"/>
            </a:pPr>
            <a:r>
              <a:rPr lang="en-US" sz="2400" dirty="0"/>
              <a:t>Inactivity may prevent E-76s from being processed</a:t>
            </a:r>
          </a:p>
          <a:p>
            <a:pPr marL="285750" lvl="0" indent="-285750">
              <a:lnSpc>
                <a:spcPct val="150000"/>
              </a:lnSpc>
              <a:buFont typeface="Arial" panose="020B0604020202020204" pitchFamily="34" charset="0"/>
              <a:buChar char="•"/>
            </a:pPr>
            <a:r>
              <a:rPr lang="en-US" sz="2400" dirty="0"/>
              <a:t>The official inactive list can be viewed here:</a:t>
            </a:r>
          </a:p>
          <a:p>
            <a:pPr marL="742950" lvl="1" indent="-285750">
              <a:lnSpc>
                <a:spcPct val="150000"/>
              </a:lnSpc>
              <a:buFont typeface="Arial" panose="020B0604020202020204" pitchFamily="34" charset="0"/>
              <a:buChar char="•"/>
            </a:pP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7F59346F-F5B7-59C3-3278-70825B17FA25}"/>
              </a:ext>
            </a:extLst>
          </p:cNvPr>
          <p:cNvSpPr txBox="1"/>
          <p:nvPr/>
        </p:nvSpPr>
        <p:spPr>
          <a:xfrm>
            <a:off x="11606380" y="6234466"/>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416691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6377451" cy="584775"/>
          </a:xfrm>
          <a:prstGeom prst="rect">
            <a:avLst/>
          </a:prstGeom>
          <a:noFill/>
        </p:spPr>
        <p:txBody>
          <a:bodyPr wrap="none" rtlCol="0">
            <a:spAutoFit/>
          </a:bodyPr>
          <a:lstStyle/>
          <a:p>
            <a:r>
              <a:rPr lang="en-US" sz="3200" b="1" dirty="0"/>
              <a:t>Active Transportation Program (ATP)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0" y="1486200"/>
            <a:ext cx="11292005" cy="4524315"/>
          </a:xfrm>
          <a:prstGeom prst="rect">
            <a:avLst/>
          </a:prstGeom>
        </p:spPr>
        <p:txBody>
          <a:bodyPr wrap="square">
            <a:spAutoFit/>
          </a:bodyPr>
          <a:lstStyle/>
          <a:p>
            <a:pPr marL="342900" indent="-342900" fontAlgn="ctr">
              <a:spcAft>
                <a:spcPts val="1200"/>
              </a:spcAft>
              <a:buFont typeface="Arial" panose="020B0604020202020204" pitchFamily="34" charset="0"/>
              <a:buChar char="•"/>
            </a:pPr>
            <a:r>
              <a:rPr lang="en-US" sz="2400" b="1" dirty="0" err="1"/>
              <a:t>CalSMART</a:t>
            </a:r>
            <a:r>
              <a:rPr lang="en-US" sz="2400" b="1" dirty="0"/>
              <a:t> Reporting Requirements:</a:t>
            </a:r>
          </a:p>
          <a:p>
            <a:pPr marL="800100" lvl="1" indent="-342900" fontAlgn="ctr">
              <a:spcAft>
                <a:spcPts val="1200"/>
              </a:spcAft>
              <a:buFont typeface="Arial" panose="020B0604020202020204" pitchFamily="34" charset="0"/>
              <a:buChar char="•"/>
            </a:pPr>
            <a:r>
              <a:rPr lang="en-US" sz="2400" dirty="0"/>
              <a:t>Open for reporting June 16, 2024</a:t>
            </a:r>
          </a:p>
          <a:p>
            <a:pPr marL="800100" lvl="1" indent="-342900" fontAlgn="ctr">
              <a:spcAft>
                <a:spcPts val="1200"/>
              </a:spcAft>
              <a:buFont typeface="Arial" panose="020B0604020202020204" pitchFamily="34" charset="0"/>
              <a:buChar char="•"/>
            </a:pPr>
            <a:r>
              <a:rPr lang="en-US" sz="2400" dirty="0"/>
              <a:t>Quarterly progress reports due </a:t>
            </a:r>
            <a:r>
              <a:rPr lang="en-US" sz="2400" b="1" dirty="0">
                <a:solidFill>
                  <a:srgbClr val="FF0000"/>
                </a:solidFill>
              </a:rPr>
              <a:t>July 15, 2024</a:t>
            </a:r>
          </a:p>
          <a:p>
            <a:pPr marL="800100" lvl="1" indent="-342900" fontAlgn="ctr">
              <a:spcAft>
                <a:spcPts val="1200"/>
              </a:spcAft>
              <a:buFont typeface="Arial" panose="020B0604020202020204" pitchFamily="34" charset="0"/>
              <a:buChar char="•"/>
            </a:pPr>
            <a:r>
              <a:rPr lang="en-US" sz="2400" dirty="0"/>
              <a:t>Quarterly progress reports are required once a project is accepted into the ATP</a:t>
            </a:r>
          </a:p>
          <a:p>
            <a:pPr marL="800100" lvl="1" indent="-342900" fontAlgn="ctr">
              <a:spcAft>
                <a:spcPts val="1200"/>
              </a:spcAft>
              <a:buFont typeface="Arial" panose="020B0604020202020204" pitchFamily="34" charset="0"/>
              <a:buChar char="•"/>
            </a:pPr>
            <a:r>
              <a:rPr lang="en-US" sz="2400" dirty="0"/>
              <a:t>Completion Reports (CR) must be finalized and approved before the District can process your Final Report of Expenditures (FROE)</a:t>
            </a:r>
          </a:p>
          <a:p>
            <a:pPr marL="800100" lvl="1" indent="-342900" fontAlgn="ctr">
              <a:spcAft>
                <a:spcPts val="1200"/>
              </a:spcAft>
              <a:buFont typeface="Arial" panose="020B0604020202020204" pitchFamily="34" charset="0"/>
              <a:buChar char="•"/>
            </a:pPr>
            <a:r>
              <a:rPr lang="en-US" sz="2400" dirty="0"/>
              <a:t>Final Delivery Reports (FDR) will only be approved after the FROE has been processed</a:t>
            </a:r>
          </a:p>
          <a:p>
            <a:pPr marL="285750" indent="-285750">
              <a:spcAft>
                <a:spcPts val="1200"/>
              </a:spcAft>
              <a:buFont typeface="Arial" panose="020B0604020202020204" pitchFamily="34" charset="0"/>
              <a:buChar char="•"/>
            </a:pPr>
            <a:r>
              <a:rPr lang="en-US" dirty="0"/>
              <a:t>Caltrans’ ATP webpage: </a:t>
            </a:r>
            <a:r>
              <a:rPr lang="en-US" dirty="0">
                <a:hlinkClick r:id="rId3"/>
              </a:rPr>
              <a:t>https://dot.ca.gov/programs/local-assistance/fed-and-state-programs/active-transportation-program</a:t>
            </a:r>
            <a:endParaRPr lang="en-US"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74367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8158965" cy="584775"/>
          </a:xfrm>
          <a:prstGeom prst="rect">
            <a:avLst/>
          </a:prstGeom>
          <a:noFill/>
        </p:spPr>
        <p:txBody>
          <a:bodyPr wrap="none" rtlCol="0">
            <a:spAutoFit/>
          </a:bodyPr>
          <a:lstStyle/>
          <a:p>
            <a:r>
              <a:rPr lang="en-US" sz="3200" b="1" dirty="0"/>
              <a:t>Highway Safety Improvement Program (HSIP)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3913059"/>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b="1" i="0" dirty="0">
                <a:effectLst/>
              </a:rPr>
              <a:t>HSIP Cycle 12  </a:t>
            </a:r>
            <a:endParaRPr lang="en-US" sz="2400" b="0" i="0" dirty="0">
              <a:effectLst/>
            </a:endParaRP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Call-for-Projects</a:t>
            </a:r>
            <a:r>
              <a:rPr lang="en-US" sz="2400" b="0" i="0" dirty="0">
                <a:effectLst/>
              </a:rPr>
              <a:t> – May 6,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Application deadline</a:t>
            </a:r>
            <a:r>
              <a:rPr lang="en-US" sz="2400" b="0" i="0" dirty="0">
                <a:effectLst/>
              </a:rPr>
              <a:t> – September 9,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dirty="0">
                <a:effectLst/>
              </a:rPr>
              <a:t>Cycle 12 funds will be either state or federally funded</a:t>
            </a:r>
          </a:p>
          <a:p>
            <a:pPr marL="285750" indent="-285750">
              <a:lnSpc>
                <a:spcPct val="150000"/>
              </a:lnSpc>
              <a:buFont typeface="Arial" panose="020B0604020202020204" pitchFamily="34" charset="0"/>
              <a:buChar char="•"/>
            </a:pPr>
            <a:r>
              <a:rPr lang="en-US" sz="2400" dirty="0"/>
              <a:t>Information may be subject to change. For more info and guidance, please see Caltrans’ HSIP webpage: </a:t>
            </a:r>
            <a:r>
              <a:rPr lang="en-US" sz="2400" dirty="0">
                <a:hlinkClick r:id="rId3"/>
              </a:rPr>
              <a:t>https://dot.ca.gov/programs/local-assistance/fed-and-state-programs/highway-safety-improvement-program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294801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35906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Cycle 1 delivery deadline is </a:t>
            </a:r>
            <a:r>
              <a:rPr lang="en-US" sz="2400" b="1" dirty="0"/>
              <a:t>June 30, 2024</a:t>
            </a:r>
            <a:r>
              <a:rPr lang="en-US" sz="2400" dirty="0"/>
              <a:t>, without an extension</a:t>
            </a:r>
          </a:p>
          <a:p>
            <a:pPr marL="800100" lvl="1" indent="-342900">
              <a:lnSpc>
                <a:spcPct val="150000"/>
              </a:lnSpc>
              <a:buFont typeface="Arial" panose="020B0604020202020204" pitchFamily="34" charset="0"/>
              <a:buChar char="•"/>
            </a:pPr>
            <a:r>
              <a:rPr lang="en-US" sz="2400" dirty="0"/>
              <a:t>If an extension will be required, please reach out to your assigned Local Assistance Area Engineer ASAP</a:t>
            </a:r>
          </a:p>
          <a:p>
            <a:pPr marL="285750" indent="-285750">
              <a:lnSpc>
                <a:spcPct val="150000"/>
              </a:lnSpc>
              <a:buFont typeface="Arial" panose="020B0604020202020204" pitchFamily="34" charset="0"/>
              <a:buChar char="•"/>
            </a:pPr>
            <a:r>
              <a:rPr lang="en-US" sz="2400" dirty="0"/>
              <a:t>Please see the Clean CA webpage for more info and application guidelines: </a:t>
            </a:r>
            <a:r>
              <a:rPr lang="en-US" sz="2400" dirty="0">
                <a:hlinkClick r:id="rId3">
                  <a:extLst>
                    <a:ext uri="{A12FA001-AC4F-418D-AE19-62706E023703}">
                      <ahyp:hlinkClr xmlns:ahyp="http://schemas.microsoft.com/office/drawing/2018/hyperlinkcolor" val="tx"/>
                    </a:ext>
                  </a:extLst>
                </a:hlinkClick>
              </a:rPr>
              <a:t>https://cleancalifornia.dot.ca.gov/local-grants/local-grant-program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B68D932-FDF2-8CF8-7605-659DC27F133A}"/>
              </a:ext>
            </a:extLst>
          </p:cNvPr>
          <p:cNvSpPr txBox="1"/>
          <p:nvPr/>
        </p:nvSpPr>
        <p:spPr>
          <a:xfrm>
            <a:off x="11606380" y="6234466"/>
            <a:ext cx="301686"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1298111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10529031" cy="584775"/>
          </a:xfrm>
          <a:prstGeom prst="rect">
            <a:avLst/>
          </a:prstGeom>
          <a:noFill/>
        </p:spPr>
        <p:txBody>
          <a:bodyPr wrap="square" rtlCol="0">
            <a:spAutoFit/>
          </a:bodyPr>
          <a:lstStyle/>
          <a:p>
            <a:r>
              <a:rPr lang="en-US" sz="3200" b="1" dirty="0"/>
              <a:t>Local Transportation Climate Adaptation Program (LTCAP)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720034"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LTCAP Cycle 2</a:t>
            </a:r>
          </a:p>
          <a:p>
            <a:pPr marL="742950" lvl="1" indent="-285750">
              <a:lnSpc>
                <a:spcPct val="150000"/>
              </a:lnSpc>
              <a:buFont typeface="Arial" panose="020B0604020202020204" pitchFamily="34" charset="0"/>
              <a:buChar char="•"/>
            </a:pPr>
            <a:r>
              <a:rPr lang="en-US" sz="2400" dirty="0"/>
              <a:t>Call for Projects: June 27-28, 2024 - August 30, 2024</a:t>
            </a:r>
          </a:p>
          <a:p>
            <a:pPr marL="1200150" lvl="2" indent="-285750">
              <a:lnSpc>
                <a:spcPct val="150000"/>
              </a:lnSpc>
              <a:buFont typeface="Arial" panose="020B0604020202020204" pitchFamily="34" charset="0"/>
              <a:buChar char="•"/>
            </a:pPr>
            <a:r>
              <a:rPr lang="en-US" sz="2400" dirty="0"/>
              <a:t>Call for Projects closes August 30, 2024 by 11:59pm</a:t>
            </a:r>
          </a:p>
          <a:p>
            <a:pPr marL="285750" indent="-285750">
              <a:lnSpc>
                <a:spcPct val="150000"/>
              </a:lnSpc>
              <a:buFont typeface="Arial" panose="020B0604020202020204" pitchFamily="34" charset="0"/>
              <a:buChar char="•"/>
            </a:pPr>
            <a:r>
              <a:rPr lang="en-US" sz="2400" dirty="0"/>
              <a:t>Information may be subject to change. For more info and guidance, please see Caltrans’ LTCAP webpage: </a:t>
            </a:r>
            <a:r>
              <a:rPr lang="en-US" sz="2400" dirty="0">
                <a:hlinkClick r:id="rId3"/>
              </a:rPr>
              <a:t>https://catc.ca.gov/programs/local-transportation-climate-adaptation-program</a:t>
            </a:r>
            <a:endParaRPr lang="en-US" sz="2400" dirty="0"/>
          </a:p>
          <a:p>
            <a:pPr marL="285750" indent="-285750">
              <a:lnSpc>
                <a:spcPct val="150000"/>
              </a:lnSpc>
              <a:buFont typeface="Arial" panose="020B0604020202020204" pitchFamily="34" charset="0"/>
              <a:buChar char="•"/>
            </a:pP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73DB25F-CBDB-4EDF-A05C-71BCC918749D}"/>
              </a:ext>
            </a:extLst>
          </p:cNvPr>
          <p:cNvSpPr txBox="1"/>
          <p:nvPr/>
        </p:nvSpPr>
        <p:spPr>
          <a:xfrm>
            <a:off x="11606380" y="6234466"/>
            <a:ext cx="301686"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290337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Quality Assurance Program (QAP) forms need to be updated and approved every 5 years</a:t>
            </a:r>
          </a:p>
          <a:p>
            <a:pPr marL="285750" indent="-285750">
              <a:lnSpc>
                <a:spcPct val="150000"/>
              </a:lnSpc>
              <a:buFont typeface="Arial" panose="020B0604020202020204" pitchFamily="34" charset="0"/>
              <a:buChar char="•"/>
            </a:pPr>
            <a:r>
              <a:rPr lang="en-US" sz="2400" dirty="0"/>
              <a:t>QAP forms and annual DBE Forms need to be up to date and on file with Caltrans D12 Local Assistance in order to process E-76s and receive federal funding</a:t>
            </a:r>
          </a:p>
          <a:p>
            <a:pPr marL="285750" indent="-285750">
              <a:lnSpc>
                <a:spcPct val="150000"/>
              </a:lnSpc>
              <a:buFont typeface="Arial" panose="020B0604020202020204" pitchFamily="34" charset="0"/>
              <a:buChar char="•"/>
            </a:pPr>
            <a:r>
              <a:rPr lang="en-US" sz="2400" dirty="0"/>
              <a:t>If you have questions or issues with submitting DBE/QAP forms,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18617DD8-1EA6-23D1-E8EB-C40C44CB986E}"/>
              </a:ext>
            </a:extLst>
          </p:cNvPr>
          <p:cNvSpPr txBox="1"/>
          <p:nvPr/>
        </p:nvSpPr>
        <p:spPr>
          <a:xfrm>
            <a:off x="11606380" y="6234466"/>
            <a:ext cx="301686"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3686118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70567"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way to request extensions for Project End Dates (PED)</a:t>
            </a:r>
          </a:p>
          <a:p>
            <a:pPr marL="742950" lvl="1" indent="-285750">
              <a:lnSpc>
                <a:spcPct val="150000"/>
              </a:lnSpc>
              <a:buFont typeface="Arial" panose="020B0604020202020204" pitchFamily="34" charset="0"/>
              <a:buChar char="•"/>
            </a:pPr>
            <a:r>
              <a:rPr lang="en-US" sz="2400" dirty="0"/>
              <a:t>Entirely online and replaces old E-76 system</a:t>
            </a:r>
          </a:p>
          <a:p>
            <a:pPr marL="742950" lvl="1" indent="-285750">
              <a:lnSpc>
                <a:spcPct val="150000"/>
              </a:lnSpc>
              <a:buFont typeface="Arial" panose="020B0604020202020204" pitchFamily="34" charset="0"/>
              <a:buChar char="•"/>
            </a:pPr>
            <a:r>
              <a:rPr lang="en-US" sz="2400" dirty="0"/>
              <a:t>Link: </a:t>
            </a:r>
            <a:r>
              <a:rPr lang="en-US" sz="2400" dirty="0">
                <a:hlinkClick r:id="rId3"/>
              </a:rPr>
              <a:t>https://app.smartsheet.com/b/form/dd8ec43edae54b8aad35159cacec011a</a:t>
            </a:r>
            <a:endParaRPr lang="en-US" sz="2400" dirty="0"/>
          </a:p>
          <a:p>
            <a:pPr marL="285750" indent="-285750">
              <a:lnSpc>
                <a:spcPct val="150000"/>
              </a:lnSpc>
              <a:buFont typeface="Arial" panose="020B0604020202020204" pitchFamily="34" charset="0"/>
              <a:buChar char="•"/>
            </a:pPr>
            <a:r>
              <a:rPr lang="en-US" sz="2400" dirty="0"/>
              <a:t>Work done after a PED cannot be reimbursed!</a:t>
            </a:r>
          </a:p>
          <a:p>
            <a:pPr marL="285750" indent="-285750">
              <a:lnSpc>
                <a:spcPct val="150000"/>
              </a:lnSpc>
              <a:buFont typeface="Arial" panose="020B0604020202020204" pitchFamily="34" charset="0"/>
              <a:buChar char="•"/>
            </a:pPr>
            <a:r>
              <a:rPr lang="en-US" sz="2400" dirty="0"/>
              <a:t>More info and a report listing upcoming PED expirations can be found here: </a:t>
            </a:r>
            <a:r>
              <a:rPr lang="en-US" sz="2400" dirty="0">
                <a:hlinkClick r:id="rId4"/>
              </a:rPr>
              <a:t>https://dot.ca.gov/programs/local-assistance/projects/projects-with-expiring-end-dates</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74E073DD-D9F3-DA21-1AF7-A16C3DA0429D}"/>
              </a:ext>
            </a:extLst>
          </p:cNvPr>
          <p:cNvSpPr txBox="1"/>
          <p:nvPr/>
        </p:nvSpPr>
        <p:spPr>
          <a:xfrm>
            <a:off x="11606380" y="6234466"/>
            <a:ext cx="301686" cy="369332"/>
          </a:xfrm>
          <a:prstGeom prst="rect">
            <a:avLst/>
          </a:prstGeom>
          <a:noFill/>
        </p:spPr>
        <p:txBody>
          <a:bodyPr wrap="none" rtlCol="0">
            <a:spAutoFit/>
          </a:bodyPr>
          <a:lstStyle/>
          <a:p>
            <a:r>
              <a:rPr lang="en-US" dirty="0"/>
              <a:t>9</a:t>
            </a:r>
          </a:p>
        </p:txBody>
      </p:sp>
    </p:spTree>
    <p:extLst>
      <p:ext uri="{BB962C8B-B14F-4D97-AF65-F5344CB8AC3E}">
        <p14:creationId xmlns:p14="http://schemas.microsoft.com/office/powerpoint/2010/main" val="3576718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sp>
        <p:nvSpPr>
          <p:cNvPr id="2" name="TextBox 1">
            <a:extLst>
              <a:ext uri="{FF2B5EF4-FFF2-40B4-BE49-F238E27FC236}">
                <a16:creationId xmlns:a16="http://schemas.microsoft.com/office/drawing/2014/main" id="{09F37781-89B8-6E94-AD19-2FCF330AAAD6}"/>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3" name="Picture 2">
            <a:extLst>
              <a:ext uri="{FF2B5EF4-FFF2-40B4-BE49-F238E27FC236}">
                <a16:creationId xmlns:a16="http://schemas.microsoft.com/office/drawing/2014/main" id="{2BC1B6F5-FC0B-0250-BD09-4D94C4B7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42978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6709209" cy="584775"/>
          </a:xfrm>
          <a:prstGeom prst="rect">
            <a:avLst/>
          </a:prstGeom>
          <a:noFill/>
        </p:spPr>
        <p:txBody>
          <a:bodyPr wrap="none" rtlCol="0">
            <a:spAutoFit/>
          </a:bodyPr>
          <a:lstStyle/>
          <a:p>
            <a:r>
              <a:rPr lang="en-US" sz="3200" b="1" dirty="0"/>
              <a:t>References and Training Opportunities</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0210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Cooperative Training Assistance Program:</a:t>
            </a:r>
          </a:p>
          <a:p>
            <a:pPr marL="742950" lvl="1" indent="-285750">
              <a:lnSpc>
                <a:spcPct val="150000"/>
              </a:lnSpc>
              <a:buFont typeface="Arial" panose="020B0604020202020204" pitchFamily="34" charset="0"/>
              <a:buChar char="•"/>
            </a:pPr>
            <a:r>
              <a:rPr lang="en-US" sz="2400" dirty="0">
                <a:hlinkClick r:id="rId3"/>
              </a:rPr>
              <a:t>https://ca-ctap.org/</a:t>
            </a:r>
            <a:endParaRPr lang="en-US" sz="2400" dirty="0"/>
          </a:p>
          <a:p>
            <a:pPr marL="285750" indent="-285750">
              <a:lnSpc>
                <a:spcPct val="150000"/>
              </a:lnSpc>
              <a:buFont typeface="Arial" panose="020B0604020202020204" pitchFamily="34" charset="0"/>
              <a:buChar char="•"/>
            </a:pPr>
            <a:r>
              <a:rPr lang="en-US" sz="2400" dirty="0"/>
              <a:t>California LTAP training:</a:t>
            </a:r>
          </a:p>
          <a:p>
            <a:pPr marL="742950" lvl="1" indent="-285750">
              <a:lnSpc>
                <a:spcPct val="150000"/>
              </a:lnSpc>
              <a:buFont typeface="Arial" panose="020B0604020202020204" pitchFamily="34" charset="0"/>
              <a:buChar char="•"/>
            </a:pPr>
            <a:r>
              <a:rPr lang="en-US" sz="2400" dirty="0">
                <a:hlinkClick r:id="rId4"/>
              </a:rPr>
              <a:t>https://caltap.org/training.aspx</a:t>
            </a:r>
            <a:endParaRPr lang="en-US" sz="2400" dirty="0"/>
          </a:p>
          <a:p>
            <a:pPr marL="285750" indent="-285750">
              <a:lnSpc>
                <a:spcPct val="150000"/>
              </a:lnSpc>
              <a:buFont typeface="Arial" panose="020B0604020202020204" pitchFamily="34" charset="0"/>
              <a:buChar char="•"/>
            </a:pPr>
            <a:r>
              <a:rPr lang="en-US" sz="2400" dirty="0"/>
              <a:t>Local Assistance Blog:</a:t>
            </a:r>
          </a:p>
          <a:p>
            <a:pPr marL="742950" lvl="1" indent="-285750">
              <a:lnSpc>
                <a:spcPct val="150000"/>
              </a:lnSpc>
              <a:buFont typeface="Arial" panose="020B0604020202020204" pitchFamily="34" charset="0"/>
              <a:buChar char="•"/>
            </a:pPr>
            <a:r>
              <a:rPr lang="en-US" sz="2400" dirty="0">
                <a:hlinkClick r:id="rId5"/>
              </a:rPr>
              <a:t>https://www.localassistanceblog.com/local-assistance-training/</a:t>
            </a:r>
            <a:endParaRPr lang="en-US" sz="2400" dirty="0"/>
          </a:p>
          <a:p>
            <a:pPr marL="285750" indent="-285750">
              <a:lnSpc>
                <a:spcPct val="150000"/>
              </a:lnSpc>
              <a:buFont typeface="Arial" panose="020B0604020202020204" pitchFamily="34" charset="0"/>
              <a:buChar char="•"/>
            </a:pPr>
            <a:r>
              <a:rPr lang="en-US" sz="2400" dirty="0"/>
              <a:t>Local Assistance Procedures Manual (LAPM)</a:t>
            </a:r>
          </a:p>
          <a:p>
            <a:pPr marL="742950" lvl="1" indent="-285750">
              <a:lnSpc>
                <a:spcPct val="150000"/>
              </a:lnSpc>
              <a:buFont typeface="Arial" panose="020B0604020202020204" pitchFamily="34" charset="0"/>
              <a:buChar char="•"/>
            </a:pPr>
            <a:r>
              <a:rPr lang="en-US" sz="2400" dirty="0">
                <a:hlinkClick r:id="rId6"/>
              </a:rPr>
              <a:t>https://dot.ca.gov/programs/local-assistance/guidelines-and-procedures/local-assistance-procedures-manual-lapm</a:t>
            </a:r>
            <a:endParaRPr lang="en-US" sz="2400" dirty="0"/>
          </a:p>
        </p:txBody>
      </p:sp>
      <p:sp>
        <p:nvSpPr>
          <p:cNvPr id="2" name="TextBox 1">
            <a:extLst>
              <a:ext uri="{FF2B5EF4-FFF2-40B4-BE49-F238E27FC236}">
                <a16:creationId xmlns:a16="http://schemas.microsoft.com/office/drawing/2014/main" id="{8193B746-E7E5-2087-E20F-25B7B80FF13B}"/>
              </a:ext>
            </a:extLst>
          </p:cNvPr>
          <p:cNvSpPr txBox="1"/>
          <p:nvPr/>
        </p:nvSpPr>
        <p:spPr>
          <a:xfrm>
            <a:off x="11606380" y="6234466"/>
            <a:ext cx="418704" cy="369332"/>
          </a:xfrm>
          <a:prstGeom prst="rect">
            <a:avLst/>
          </a:prstGeom>
          <a:noFill/>
        </p:spPr>
        <p:txBody>
          <a:bodyPr wrap="none" rtlCol="0">
            <a:spAutoFit/>
          </a:bodyPr>
          <a:lstStyle/>
          <a:p>
            <a:r>
              <a:rPr lang="en-US" dirty="0"/>
              <a:t>11</a:t>
            </a:r>
          </a:p>
        </p:txBody>
      </p:sp>
      <p:pic>
        <p:nvPicPr>
          <p:cNvPr id="3" name="Picture 2">
            <a:extLst>
              <a:ext uri="{FF2B5EF4-FFF2-40B4-BE49-F238E27FC236}">
                <a16:creationId xmlns:a16="http://schemas.microsoft.com/office/drawing/2014/main" id="{9F2BAC02-D4C0-C1C0-0DC0-09296E817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521612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0C6E3B5-A3CB-B049-97BD-2C943BFCFAC2}"/>
              </a:ext>
            </a:extLst>
          </p:cNvPr>
          <p:cNvSpPr txBox="1"/>
          <p:nvPr/>
        </p:nvSpPr>
        <p:spPr>
          <a:xfrm>
            <a:off x="11606380" y="6234466"/>
            <a:ext cx="418704" cy="369332"/>
          </a:xfrm>
          <a:prstGeom prst="rect">
            <a:avLst/>
          </a:prstGeom>
          <a:noFill/>
        </p:spPr>
        <p:txBody>
          <a:bodyPr wrap="none" rtlCol="0">
            <a:spAutoFit/>
          </a:bodyPr>
          <a:lstStyle/>
          <a:p>
            <a:r>
              <a:rPr lang="en-US" dirty="0"/>
              <a:t>12</a:t>
            </a:r>
          </a:p>
        </p:txBody>
      </p:sp>
      <p:pic>
        <p:nvPicPr>
          <p:cNvPr id="9" name="Picture 8">
            <a:extLst>
              <a:ext uri="{FF2B5EF4-FFF2-40B4-BE49-F238E27FC236}">
                <a16:creationId xmlns:a16="http://schemas.microsoft.com/office/drawing/2014/main" id="{8F53FC97-6D1C-0871-FA3F-EB161926EA17}"/>
              </a:ext>
            </a:extLst>
          </p:cNvPr>
          <p:cNvPicPr>
            <a:picLocks noChangeAspect="1"/>
          </p:cNvPicPr>
          <p:nvPr/>
        </p:nvPicPr>
        <p:blipFill>
          <a:blip r:embed="rId3"/>
          <a:stretch>
            <a:fillRect/>
          </a:stretch>
        </p:blipFill>
        <p:spPr>
          <a:xfrm>
            <a:off x="85883" y="557893"/>
            <a:ext cx="12020234" cy="5742214"/>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42487</TotalTime>
  <Words>1280</Words>
  <Application>Microsoft Office PowerPoint</Application>
  <PresentationFormat>Widescreen</PresentationFormat>
  <Paragraphs>140</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Lawhead, Jonathan@DOT</cp:lastModifiedBy>
  <cp:revision>1224</cp:revision>
  <cp:lastPrinted>2019-05-24T19:45:03Z</cp:lastPrinted>
  <dcterms:created xsi:type="dcterms:W3CDTF">2019-03-25T04:17:46Z</dcterms:created>
  <dcterms:modified xsi:type="dcterms:W3CDTF">2024-06-25T21:50:54Z</dcterms:modified>
</cp:coreProperties>
</file>