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1"/>
  </p:notesMasterIdLst>
  <p:sldIdLst>
    <p:sldId id="260" r:id="rId2"/>
    <p:sldId id="278" r:id="rId3"/>
    <p:sldId id="271" r:id="rId4"/>
    <p:sldId id="280" r:id="rId5"/>
    <p:sldId id="302" r:id="rId6"/>
    <p:sldId id="301" r:id="rId7"/>
    <p:sldId id="303" r:id="rId8"/>
    <p:sldId id="273" r:id="rId9"/>
    <p:sldId id="296" r:id="rId10"/>
  </p:sldIdLst>
  <p:sldSz cx="12192000" cy="6858000"/>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49">
          <p15:clr>
            <a:srgbClr val="A4A3A4"/>
          </p15:clr>
        </p15:guide>
        <p15:guide id="2" pos="222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B1B0"/>
    <a:srgbClr val="009DDC"/>
    <a:srgbClr val="0086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6"/>
    <p:restoredTop sz="81350" autoAdjust="0"/>
  </p:normalViewPr>
  <p:slideViewPr>
    <p:cSldViewPr snapToGrid="0" snapToObjects="1" showGuides="1">
      <p:cViewPr varScale="1">
        <p:scale>
          <a:sx n="93" d="100"/>
          <a:sy n="93" d="100"/>
        </p:scale>
        <p:origin x="1236" y="72"/>
      </p:cViewPr>
      <p:guideLst>
        <p:guide orient="horz" pos="2184"/>
        <p:guide pos="384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6" d="100"/>
          <a:sy n="86" d="100"/>
        </p:scale>
        <p:origin x="-3786" y="-90"/>
      </p:cViewPr>
      <p:guideLst>
        <p:guide orient="horz" pos="2949"/>
        <p:guide pos="222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79"/>
          </a:xfrm>
          <a:prstGeom prst="rect">
            <a:avLst/>
          </a:prstGeom>
        </p:spPr>
        <p:txBody>
          <a:bodyPr vert="horz" lIns="93932" tIns="46966" rIns="93932" bIns="46966" rtlCol="0"/>
          <a:lstStyle>
            <a:lvl1pPr algn="l">
              <a:defRPr sz="1200"/>
            </a:lvl1pPr>
          </a:lstStyle>
          <a:p>
            <a:endParaRPr lang="en-US" dirty="0"/>
          </a:p>
        </p:txBody>
      </p:sp>
      <p:sp>
        <p:nvSpPr>
          <p:cNvPr id="3" name="Date Placeholder 2"/>
          <p:cNvSpPr>
            <a:spLocks noGrp="1"/>
          </p:cNvSpPr>
          <p:nvPr>
            <p:ph type="dt" idx="1"/>
          </p:nvPr>
        </p:nvSpPr>
        <p:spPr>
          <a:xfrm>
            <a:off x="4008705" y="0"/>
            <a:ext cx="3066733" cy="469779"/>
          </a:xfrm>
          <a:prstGeom prst="rect">
            <a:avLst/>
          </a:prstGeom>
        </p:spPr>
        <p:txBody>
          <a:bodyPr vert="horz" lIns="93932" tIns="46966" rIns="93932" bIns="46966" rtlCol="0"/>
          <a:lstStyle>
            <a:lvl1pPr algn="r">
              <a:defRPr sz="1200"/>
            </a:lvl1pPr>
          </a:lstStyle>
          <a:p>
            <a:fld id="{686E8CED-6AC1-FA4C-AF78-340488CF9804}" type="datetimeFigureOut">
              <a:rPr lang="en-US" smtClean="0"/>
              <a:t>6/17/2021</a:t>
            </a:fld>
            <a:endParaRPr lang="en-US" dirty="0"/>
          </a:p>
        </p:txBody>
      </p:sp>
      <p:sp>
        <p:nvSpPr>
          <p:cNvPr id="4" name="Slide Image Placeholder 3"/>
          <p:cNvSpPr>
            <a:spLocks noGrp="1" noRot="1" noChangeAspect="1"/>
          </p:cNvSpPr>
          <p:nvPr>
            <p:ph type="sldImg" idx="2"/>
          </p:nvPr>
        </p:nvSpPr>
        <p:spPr>
          <a:xfrm>
            <a:off x="730250" y="1169988"/>
            <a:ext cx="5616575" cy="3159125"/>
          </a:xfrm>
          <a:prstGeom prst="rect">
            <a:avLst/>
          </a:prstGeom>
          <a:noFill/>
          <a:ln w="12700">
            <a:solidFill>
              <a:prstClr val="black"/>
            </a:solidFill>
          </a:ln>
        </p:spPr>
        <p:txBody>
          <a:bodyPr vert="horz" lIns="93932" tIns="46966" rIns="93932" bIns="46966" rtlCol="0" anchor="ctr"/>
          <a:lstStyle/>
          <a:p>
            <a:endParaRPr lang="en-US" dirty="0"/>
          </a:p>
        </p:txBody>
      </p:sp>
      <p:sp>
        <p:nvSpPr>
          <p:cNvPr id="5" name="Notes Placeholder 4"/>
          <p:cNvSpPr>
            <a:spLocks noGrp="1"/>
          </p:cNvSpPr>
          <p:nvPr>
            <p:ph type="body" sz="quarter" idx="3"/>
          </p:nvPr>
        </p:nvSpPr>
        <p:spPr>
          <a:xfrm>
            <a:off x="707708" y="4505979"/>
            <a:ext cx="5661660" cy="3686711"/>
          </a:xfrm>
          <a:prstGeom prst="rect">
            <a:avLst/>
          </a:prstGeom>
        </p:spPr>
        <p:txBody>
          <a:bodyPr vert="horz" lIns="93932" tIns="46966" rIns="93932" bIns="4696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297"/>
            <a:ext cx="3066733" cy="469778"/>
          </a:xfrm>
          <a:prstGeom prst="rect">
            <a:avLst/>
          </a:prstGeom>
        </p:spPr>
        <p:txBody>
          <a:bodyPr vert="horz" lIns="93932" tIns="46966" rIns="93932" bIns="46966"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08705" y="8893297"/>
            <a:ext cx="3066733" cy="469778"/>
          </a:xfrm>
          <a:prstGeom prst="rect">
            <a:avLst/>
          </a:prstGeom>
        </p:spPr>
        <p:txBody>
          <a:bodyPr vert="horz" lIns="93932" tIns="46966" rIns="93932" bIns="46966" rtlCol="0" anchor="b"/>
          <a:lstStyle>
            <a:lvl1pPr algn="r">
              <a:defRPr sz="1200"/>
            </a:lvl1pPr>
          </a:lstStyle>
          <a:p>
            <a:fld id="{B2135FCF-C500-D947-9E76-99E2A30138CE}" type="slidenum">
              <a:rPr lang="en-US" smtClean="0"/>
              <a:t>‹#›</a:t>
            </a:fld>
            <a:endParaRPr lang="en-US" dirty="0"/>
          </a:p>
        </p:txBody>
      </p:sp>
    </p:spTree>
    <p:extLst>
      <p:ext uri="{BB962C8B-B14F-4D97-AF65-F5344CB8AC3E}">
        <p14:creationId xmlns:p14="http://schemas.microsoft.com/office/powerpoint/2010/main" val="19809579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1</a:t>
            </a:fld>
            <a:endParaRPr lang="en-US" dirty="0"/>
          </a:p>
        </p:txBody>
      </p:sp>
    </p:spTree>
    <p:extLst>
      <p:ext uri="{BB962C8B-B14F-4D97-AF65-F5344CB8AC3E}">
        <p14:creationId xmlns:p14="http://schemas.microsoft.com/office/powerpoint/2010/main" val="6685048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2</a:t>
            </a:fld>
            <a:endParaRPr lang="en-US" dirty="0"/>
          </a:p>
        </p:txBody>
      </p:sp>
    </p:spTree>
    <p:extLst>
      <p:ext uri="{BB962C8B-B14F-4D97-AF65-F5344CB8AC3E}">
        <p14:creationId xmlns:p14="http://schemas.microsoft.com/office/powerpoint/2010/main" val="19553745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3</a:t>
            </a:fld>
            <a:endParaRPr lang="en-US" dirty="0"/>
          </a:p>
        </p:txBody>
      </p:sp>
    </p:spTree>
    <p:extLst>
      <p:ext uri="{BB962C8B-B14F-4D97-AF65-F5344CB8AC3E}">
        <p14:creationId xmlns:p14="http://schemas.microsoft.com/office/powerpoint/2010/main" val="20261241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5"/>
          </p:nvPr>
        </p:nvSpPr>
        <p:spPr/>
        <p:txBody>
          <a:bodyPr/>
          <a:lstStyle/>
          <a:p>
            <a:fld id="{B2135FCF-C500-D947-9E76-99E2A30138CE}" type="slidenum">
              <a:rPr lang="en-US" smtClean="0"/>
              <a:t>4</a:t>
            </a:fld>
            <a:endParaRPr lang="en-US" dirty="0"/>
          </a:p>
        </p:txBody>
      </p:sp>
    </p:spTree>
    <p:extLst>
      <p:ext uri="{BB962C8B-B14F-4D97-AF65-F5344CB8AC3E}">
        <p14:creationId xmlns:p14="http://schemas.microsoft.com/office/powerpoint/2010/main" val="20261241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nSpc>
                <a:spcPct val="150000"/>
              </a:lnSpc>
              <a:buFont typeface="Arial" panose="020B0604020202020204" pitchFamily="34" charset="0"/>
              <a:buNone/>
            </a:pPr>
            <a:endParaRPr lang="en-US" sz="2400" dirty="0"/>
          </a:p>
        </p:txBody>
      </p:sp>
      <p:sp>
        <p:nvSpPr>
          <p:cNvPr id="4" name="Slide Number Placeholder 3"/>
          <p:cNvSpPr>
            <a:spLocks noGrp="1"/>
          </p:cNvSpPr>
          <p:nvPr>
            <p:ph type="sldNum" sz="quarter" idx="5"/>
          </p:nvPr>
        </p:nvSpPr>
        <p:spPr/>
        <p:txBody>
          <a:bodyPr/>
          <a:lstStyle/>
          <a:p>
            <a:fld id="{B2135FCF-C500-D947-9E76-99E2A30138CE}" type="slidenum">
              <a:rPr lang="en-US" smtClean="0"/>
              <a:t>5</a:t>
            </a:fld>
            <a:endParaRPr lang="en-US" dirty="0"/>
          </a:p>
        </p:txBody>
      </p:sp>
    </p:spTree>
    <p:extLst>
      <p:ext uri="{BB962C8B-B14F-4D97-AF65-F5344CB8AC3E}">
        <p14:creationId xmlns:p14="http://schemas.microsoft.com/office/powerpoint/2010/main" val="34045117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6</a:t>
            </a:fld>
            <a:endParaRPr lang="en-US" dirty="0"/>
          </a:p>
        </p:txBody>
      </p:sp>
    </p:spTree>
    <p:extLst>
      <p:ext uri="{BB962C8B-B14F-4D97-AF65-F5344CB8AC3E}">
        <p14:creationId xmlns:p14="http://schemas.microsoft.com/office/powerpoint/2010/main" val="17834533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7</a:t>
            </a:fld>
            <a:endParaRPr lang="en-US" dirty="0"/>
          </a:p>
        </p:txBody>
      </p:sp>
    </p:spTree>
    <p:extLst>
      <p:ext uri="{BB962C8B-B14F-4D97-AF65-F5344CB8AC3E}">
        <p14:creationId xmlns:p14="http://schemas.microsoft.com/office/powerpoint/2010/main" val="27752954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8</a:t>
            </a:fld>
            <a:endParaRPr lang="en-US" dirty="0"/>
          </a:p>
        </p:txBody>
      </p:sp>
    </p:spTree>
    <p:extLst>
      <p:ext uri="{BB962C8B-B14F-4D97-AF65-F5344CB8AC3E}">
        <p14:creationId xmlns:p14="http://schemas.microsoft.com/office/powerpoint/2010/main" val="33465100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135FCF-C500-D947-9E76-99E2A30138CE}" type="slidenum">
              <a:rPr lang="en-US" smtClean="0"/>
              <a:t>9</a:t>
            </a:fld>
            <a:endParaRPr lang="en-US" dirty="0"/>
          </a:p>
        </p:txBody>
      </p:sp>
    </p:spTree>
    <p:extLst>
      <p:ext uri="{BB962C8B-B14F-4D97-AF65-F5344CB8AC3E}">
        <p14:creationId xmlns:p14="http://schemas.microsoft.com/office/powerpoint/2010/main" val="30756187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99E9474-21B1-4FD1-BE92-319296FD6F8B}" type="datetime1">
              <a:rPr lang="en-US" smtClean="0"/>
              <a:t>6/17/2021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795077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2EF91A-E725-4DC2-B4D3-9FBE367A3740}" type="datetime1">
              <a:rPr lang="en-US" smtClean="0"/>
              <a:t>6/17/2021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1219299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92ECEA7-4875-4638-9B48-C39A40342B07}" type="datetime1">
              <a:rPr lang="en-US" smtClean="0"/>
              <a:t>6/17/2021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1472476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04F9AD8-F769-4B3A-B3AE-BDC6F95A9C12}" type="datetime1">
              <a:rPr lang="en-US" smtClean="0"/>
              <a:t>6/17/2021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306533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0844A91-87D2-43C3-B2F4-C39B0AAF54CD}" type="datetime1">
              <a:rPr lang="en-US" smtClean="0"/>
              <a:t>6/17/2021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972317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5A2B778-C52C-43AD-94F6-1A2C80C90E62}" type="datetime1">
              <a:rPr lang="en-US" smtClean="0"/>
              <a:t>6/17/2021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2086719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4554FD-6301-4A4C-915D-E1B260D94F8E}" type="datetime1">
              <a:rPr lang="en-US" smtClean="0"/>
              <a:t>6/17/2021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938222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DC612F6-4D03-42AA-BCF9-F0CDEE511327}" type="datetime1">
              <a:rPr lang="en-US" smtClean="0"/>
              <a:t>6/17/2021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1881243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578EBE-8DAA-46A7-B813-07097CE515A3}" type="datetime1">
              <a:rPr lang="en-US" smtClean="0"/>
              <a:t>6/17/2021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650794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0BF5B71-86A3-4CD0-B656-F2D52B833B33}" type="datetime1">
              <a:rPr lang="en-US" smtClean="0"/>
              <a:t>6/17/2021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774224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749F08-D0DA-4F78-A7F5-8226F63D441F}" type="datetime1">
              <a:rPr lang="en-US" smtClean="0"/>
              <a:t>6/17/2021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791569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F7FFF2-2FDF-48C5-A570-502299B68DC0}" type="datetime1">
              <a:rPr lang="en-US" smtClean="0"/>
              <a:t>6/17/2021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38D1FC-CABA-5945-AD3E-AC6D1D9B64E4}" type="slidenum">
              <a:rPr lang="en-US" smtClean="0"/>
              <a:t>‹#›</a:t>
            </a:fld>
            <a:endParaRPr lang="en-US" dirty="0"/>
          </a:p>
        </p:txBody>
      </p:sp>
    </p:spTree>
    <p:extLst>
      <p:ext uri="{BB962C8B-B14F-4D97-AF65-F5344CB8AC3E}">
        <p14:creationId xmlns:p14="http://schemas.microsoft.com/office/powerpoint/2010/main" val="12651294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hyperlink" Target="mailto:Oliver.Luu@dot.ca.gov" TargetMode="External"/><Relationship Id="rId4" Type="http://schemas.openxmlformats.org/officeDocument/2006/relationships/hyperlink" Target="mailto:Tifini.Tran@dot.ca.gov"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s://dot.ca.gov/-/media/dot-media/programs/local-assistance/documents/ob/2021/ob21-02.pdf"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hyperlink" Target="http://www.localassistanceblog.com/2021/06/07/ada-transition-plan-implementation-for-local-public-agencies/"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hyperlink" Target="https://californialtap.org/index.cfm?pid=1077"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3.emf"/><Relationship Id="rId4" Type="http://schemas.openxmlformats.org/officeDocument/2006/relationships/package" Target="../embeddings/Microsoft_Excel_Worksheet.xlsx"/></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E2FA3D0-E97A-49CF-87B0-E0B7C812E45A}"/>
              </a:ext>
            </a:extLst>
          </p:cNvPr>
          <p:cNvSpPr/>
          <p:nvPr/>
        </p:nvSpPr>
        <p:spPr>
          <a:xfrm>
            <a:off x="1164771" y="3012293"/>
            <a:ext cx="9885965" cy="1763375"/>
          </a:xfrm>
          <a:prstGeom prst="rect">
            <a:avLst/>
          </a:prstGeom>
          <a:solidFill>
            <a:srgbClr val="000000"/>
          </a:solidFill>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7" name="Rectangle 6"/>
          <p:cNvSpPr/>
          <p:nvPr/>
        </p:nvSpPr>
        <p:spPr>
          <a:xfrm>
            <a:off x="304800" y="203200"/>
            <a:ext cx="11582400" cy="646853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092" y="1281824"/>
            <a:ext cx="5541470" cy="1150480"/>
          </a:xfrm>
          <a:prstGeom prst="rect">
            <a:avLst/>
          </a:prstGeom>
        </p:spPr>
      </p:pic>
      <p:sp>
        <p:nvSpPr>
          <p:cNvPr id="14" name="TextBox 13"/>
          <p:cNvSpPr txBox="1"/>
          <p:nvPr/>
        </p:nvSpPr>
        <p:spPr>
          <a:xfrm>
            <a:off x="1190067" y="4938902"/>
            <a:ext cx="8020592" cy="3016210"/>
          </a:xfrm>
          <a:prstGeom prst="rect">
            <a:avLst/>
          </a:prstGeom>
          <a:noFill/>
        </p:spPr>
        <p:txBody>
          <a:bodyPr wrap="square" rtlCol="0">
            <a:spAutoFit/>
          </a:bodyPr>
          <a:lstStyle/>
          <a:p>
            <a:r>
              <a:rPr lang="en-US" sz="1900" b="1" dirty="0" err="1"/>
              <a:t>Tifini</a:t>
            </a:r>
            <a:r>
              <a:rPr lang="en-US" sz="1900" b="1" dirty="0"/>
              <a:t> Tran				Oliver K. </a:t>
            </a:r>
            <a:r>
              <a:rPr lang="en-US" sz="1900" b="1" dirty="0" err="1"/>
              <a:t>Luu</a:t>
            </a:r>
            <a:endParaRPr lang="en-US" sz="1900" b="1" dirty="0"/>
          </a:p>
          <a:p>
            <a:r>
              <a:rPr lang="en-US" sz="1900" dirty="0"/>
              <a:t>District Local Assistance Engineer (DLAE)	Associate Transportation Planner</a:t>
            </a:r>
          </a:p>
          <a:p>
            <a:r>
              <a:rPr lang="en-US" sz="1900" dirty="0"/>
              <a:t>Caltrans District 12			Caltrans District 12</a:t>
            </a:r>
          </a:p>
          <a:p>
            <a:r>
              <a:rPr lang="en-US" sz="1900" dirty="0">
                <a:hlinkClick r:id="rId4"/>
              </a:rPr>
              <a:t>Tifini.Tran@dot.ca.gov</a:t>
            </a:r>
            <a:r>
              <a:rPr lang="en-US" sz="1900" dirty="0"/>
              <a:t>			</a:t>
            </a:r>
            <a:r>
              <a:rPr lang="en-US" sz="1900" dirty="0">
                <a:hlinkClick r:id="rId5"/>
              </a:rPr>
              <a:t>Oliver.Luu@dot.ca.gov</a:t>
            </a:r>
            <a:endParaRPr lang="en-US" sz="1900" dirty="0"/>
          </a:p>
          <a:p>
            <a:r>
              <a:rPr lang="en-US" sz="1900" dirty="0"/>
              <a:t>(657) 328-6275				(657) 328-6267</a:t>
            </a:r>
          </a:p>
          <a:p>
            <a:endParaRPr lang="en-US" sz="1900" dirty="0"/>
          </a:p>
          <a:p>
            <a:pPr marL="342900" indent="-342900">
              <a:buFont typeface="Arial" charset="0"/>
              <a:buChar char="•"/>
            </a:pPr>
            <a:endParaRPr lang="en-US" sz="1900" dirty="0"/>
          </a:p>
          <a:p>
            <a:pPr marL="342900" indent="-342900">
              <a:buFont typeface="Arial" charset="0"/>
              <a:buChar char="•"/>
            </a:pPr>
            <a:endParaRPr lang="en-US" sz="1900" dirty="0"/>
          </a:p>
          <a:p>
            <a:endParaRPr lang="en-US" sz="1900" dirty="0"/>
          </a:p>
          <a:p>
            <a:endParaRPr lang="en-US" sz="1900" dirty="0"/>
          </a:p>
        </p:txBody>
      </p:sp>
      <p:sp>
        <p:nvSpPr>
          <p:cNvPr id="4" name="TextBox 3">
            <a:extLst>
              <a:ext uri="{FF2B5EF4-FFF2-40B4-BE49-F238E27FC236}">
                <a16:creationId xmlns:a16="http://schemas.microsoft.com/office/drawing/2014/main" id="{5B12C611-E6AB-41D5-BDD1-C39746C3BC69}"/>
              </a:ext>
            </a:extLst>
          </p:cNvPr>
          <p:cNvSpPr txBox="1"/>
          <p:nvPr/>
        </p:nvSpPr>
        <p:spPr>
          <a:xfrm>
            <a:off x="2443824" y="3177332"/>
            <a:ext cx="7718010" cy="2092881"/>
          </a:xfrm>
          <a:prstGeom prst="rect">
            <a:avLst/>
          </a:prstGeom>
          <a:noFill/>
        </p:spPr>
        <p:txBody>
          <a:bodyPr wrap="none" rtlCol="0">
            <a:spAutoFit/>
          </a:bodyPr>
          <a:lstStyle/>
          <a:p>
            <a:pPr algn="ctr"/>
            <a:r>
              <a:rPr lang="en-US" sz="3200" dirty="0">
                <a:solidFill>
                  <a:schemeClr val="bg1"/>
                </a:solidFill>
              </a:rPr>
              <a:t>TECHNICAL ADVISORY COMMITTEE MEETING</a:t>
            </a:r>
          </a:p>
          <a:p>
            <a:pPr algn="ctr"/>
            <a:r>
              <a:rPr lang="en-US" sz="4800" dirty="0">
                <a:solidFill>
                  <a:schemeClr val="bg1"/>
                </a:solidFill>
              </a:rPr>
              <a:t>LOCAL ASSISTANCE UPDATE </a:t>
            </a:r>
          </a:p>
          <a:p>
            <a:endParaRPr lang="en-US" sz="3200" dirty="0"/>
          </a:p>
          <a:p>
            <a:r>
              <a:rPr lang="en-US" dirty="0"/>
              <a:t> 		</a:t>
            </a:r>
          </a:p>
        </p:txBody>
      </p:sp>
      <p:sp>
        <p:nvSpPr>
          <p:cNvPr id="5" name="TextBox 4">
            <a:extLst>
              <a:ext uri="{FF2B5EF4-FFF2-40B4-BE49-F238E27FC236}">
                <a16:creationId xmlns:a16="http://schemas.microsoft.com/office/drawing/2014/main" id="{49AA7962-CB2E-463A-8139-CBA06E792CF4}"/>
              </a:ext>
            </a:extLst>
          </p:cNvPr>
          <p:cNvSpPr txBox="1"/>
          <p:nvPr/>
        </p:nvSpPr>
        <p:spPr>
          <a:xfrm>
            <a:off x="9524255" y="4900881"/>
            <a:ext cx="2049348" cy="369332"/>
          </a:xfrm>
          <a:prstGeom prst="rect">
            <a:avLst/>
          </a:prstGeom>
          <a:noFill/>
        </p:spPr>
        <p:txBody>
          <a:bodyPr wrap="square" rtlCol="0">
            <a:spAutoFit/>
          </a:bodyPr>
          <a:lstStyle/>
          <a:p>
            <a:r>
              <a:rPr lang="en-US" b="1" dirty="0"/>
              <a:t>June 23, 2021</a:t>
            </a:r>
          </a:p>
        </p:txBody>
      </p:sp>
      <p:sp>
        <p:nvSpPr>
          <p:cNvPr id="8" name="Rectangle 7">
            <a:extLst>
              <a:ext uri="{FF2B5EF4-FFF2-40B4-BE49-F238E27FC236}">
                <a16:creationId xmlns:a16="http://schemas.microsoft.com/office/drawing/2014/main" id="{615897A7-639F-4B3E-B9C6-7D540BF98432}"/>
              </a:ext>
            </a:extLst>
          </p:cNvPr>
          <p:cNvSpPr/>
          <p:nvPr/>
        </p:nvSpPr>
        <p:spPr>
          <a:xfrm>
            <a:off x="1186543" y="323567"/>
            <a:ext cx="9851576" cy="2636093"/>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986F210-19CB-4DC4-BDF6-BAB0916C61FC}"/>
              </a:ext>
            </a:extLst>
          </p:cNvPr>
          <p:cNvPicPr>
            <a:picLocks noChangeAspect="1"/>
          </p:cNvPicPr>
          <p:nvPr/>
        </p:nvPicPr>
        <p:blipFill>
          <a:blip r:embed="rId6"/>
          <a:stretch>
            <a:fillRect/>
          </a:stretch>
        </p:blipFill>
        <p:spPr>
          <a:xfrm>
            <a:off x="6230039" y="319021"/>
            <a:ext cx="4820697" cy="2625578"/>
          </a:xfrm>
          <a:prstGeom prst="rect">
            <a:avLst/>
          </a:prstGeom>
        </p:spPr>
      </p:pic>
    </p:spTree>
    <p:extLst>
      <p:ext uri="{BB962C8B-B14F-4D97-AF65-F5344CB8AC3E}">
        <p14:creationId xmlns:p14="http://schemas.microsoft.com/office/powerpoint/2010/main" val="1306109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6C54A88-EA72-4788-82E7-5E632439AAB4}"/>
              </a:ext>
            </a:extLst>
          </p:cNvPr>
          <p:cNvSpPr/>
          <p:nvPr/>
        </p:nvSpPr>
        <p:spPr>
          <a:xfrm>
            <a:off x="1520630" y="1191239"/>
            <a:ext cx="9122584" cy="1177785"/>
          </a:xfrm>
          <a:prstGeom prst="rect">
            <a:avLst/>
          </a:prstGeom>
        </p:spPr>
        <p:txBody>
          <a:bodyPr vert="horz" lIns="91440" tIns="45720" rIns="91440" bIns="45720" rtlCol="0" anchor="ctr">
            <a:normAutofit lnSpcReduction="10000"/>
          </a:bodyPr>
          <a:lstStyle/>
          <a:p>
            <a:pPr>
              <a:lnSpc>
                <a:spcPct val="90000"/>
              </a:lnSpc>
              <a:spcBef>
                <a:spcPct val="0"/>
              </a:spcBef>
              <a:spcAft>
                <a:spcPts val="600"/>
              </a:spcAft>
            </a:pPr>
            <a:r>
              <a:rPr lang="en-US" sz="3700" kern="1200" dirty="0">
                <a:solidFill>
                  <a:schemeClr val="tx1"/>
                </a:solidFill>
                <a:ea typeface="+mj-ea"/>
                <a:cs typeface="+mj-cs"/>
              </a:rPr>
              <a:t>TECHNICAL STEERING COMMITTEE MEETING</a:t>
            </a:r>
          </a:p>
          <a:p>
            <a:pPr>
              <a:lnSpc>
                <a:spcPct val="90000"/>
              </a:lnSpc>
              <a:spcBef>
                <a:spcPct val="0"/>
              </a:spcBef>
              <a:spcAft>
                <a:spcPts val="600"/>
              </a:spcAft>
            </a:pPr>
            <a:r>
              <a:rPr lang="en-US" sz="3700" kern="1200" dirty="0">
                <a:solidFill>
                  <a:schemeClr val="tx1"/>
                </a:solidFill>
                <a:ea typeface="+mj-ea"/>
                <a:cs typeface="+mj-cs"/>
              </a:rPr>
              <a:t>LOCAL ASSISTANCE UPDATE </a:t>
            </a:r>
          </a:p>
        </p:txBody>
      </p:sp>
      <p:sp>
        <p:nvSpPr>
          <p:cNvPr id="5" name="TextBox 4">
            <a:extLst>
              <a:ext uri="{FF2B5EF4-FFF2-40B4-BE49-F238E27FC236}">
                <a16:creationId xmlns:a16="http://schemas.microsoft.com/office/drawing/2014/main" id="{4BD35D44-0B4E-4077-B5BF-42E06B2F2DA4}"/>
              </a:ext>
            </a:extLst>
          </p:cNvPr>
          <p:cNvSpPr txBox="1"/>
          <p:nvPr/>
        </p:nvSpPr>
        <p:spPr>
          <a:xfrm>
            <a:off x="1571811" y="2887104"/>
            <a:ext cx="6066118" cy="2438546"/>
          </a:xfrm>
          <a:prstGeom prst="rect">
            <a:avLst/>
          </a:prstGeom>
        </p:spPr>
        <p:txBody>
          <a:bodyPr vert="horz" lIns="91440" tIns="45720" rIns="91440" bIns="45720" rtlCol="0">
            <a:noAutofit/>
          </a:bodyPr>
          <a:lstStyle/>
          <a:p>
            <a:pPr>
              <a:lnSpc>
                <a:spcPct val="90000"/>
              </a:lnSpc>
              <a:spcAft>
                <a:spcPts val="600"/>
              </a:spcAft>
            </a:pPr>
            <a:r>
              <a:rPr lang="en-US" sz="2100" dirty="0"/>
              <a:t>PAGE  |	UPDATE ITEM			</a:t>
            </a:r>
          </a:p>
          <a:p>
            <a:pPr>
              <a:lnSpc>
                <a:spcPct val="90000"/>
              </a:lnSpc>
              <a:spcAft>
                <a:spcPts val="600"/>
              </a:spcAft>
            </a:pPr>
            <a:r>
              <a:rPr lang="en-US" sz="2100" dirty="0"/>
              <a:t>   1	CTC Meetings</a:t>
            </a:r>
          </a:p>
          <a:p>
            <a:pPr>
              <a:lnSpc>
                <a:spcPct val="90000"/>
              </a:lnSpc>
              <a:spcAft>
                <a:spcPts val="600"/>
              </a:spcAft>
            </a:pPr>
            <a:r>
              <a:rPr lang="en-US" sz="2100" dirty="0"/>
              <a:t>   2	Inactive Invoices</a:t>
            </a:r>
          </a:p>
          <a:p>
            <a:pPr>
              <a:lnSpc>
                <a:spcPct val="90000"/>
              </a:lnSpc>
              <a:spcAft>
                <a:spcPts val="600"/>
              </a:spcAft>
            </a:pPr>
            <a:r>
              <a:rPr lang="en-US" sz="2100" dirty="0"/>
              <a:t>   3	LAPM and LAPG Changes</a:t>
            </a:r>
          </a:p>
          <a:p>
            <a:pPr>
              <a:lnSpc>
                <a:spcPct val="90000"/>
              </a:lnSpc>
              <a:spcAft>
                <a:spcPts val="600"/>
              </a:spcAft>
            </a:pPr>
            <a:r>
              <a:rPr lang="en-US" sz="2100" dirty="0"/>
              <a:t>   4	Training</a:t>
            </a:r>
          </a:p>
          <a:p>
            <a:pPr>
              <a:lnSpc>
                <a:spcPct val="90000"/>
              </a:lnSpc>
              <a:spcAft>
                <a:spcPts val="600"/>
              </a:spcAft>
            </a:pPr>
            <a:r>
              <a:rPr lang="en-US" sz="2100" dirty="0"/>
              <a:t>   5	Training (Cont.)</a:t>
            </a:r>
          </a:p>
          <a:p>
            <a:pPr>
              <a:lnSpc>
                <a:spcPct val="90000"/>
              </a:lnSpc>
              <a:spcAft>
                <a:spcPts val="600"/>
              </a:spcAft>
            </a:pPr>
            <a:r>
              <a:rPr lang="en-US" sz="2100" dirty="0"/>
              <a:t>   6	Title VI</a:t>
            </a:r>
          </a:p>
          <a:p>
            <a:pPr>
              <a:lnSpc>
                <a:spcPct val="90000"/>
              </a:lnSpc>
              <a:spcAft>
                <a:spcPts val="600"/>
              </a:spcAft>
            </a:pPr>
            <a:r>
              <a:rPr lang="en-US" sz="2100" dirty="0"/>
              <a:t>   7	Staff Assignments/Contacts</a:t>
            </a:r>
          </a:p>
        </p:txBody>
      </p:sp>
      <p:sp>
        <p:nvSpPr>
          <p:cNvPr id="13" name="Freeform 6">
            <a:extLst>
              <a:ext uri="{FF2B5EF4-FFF2-40B4-BE49-F238E27FC236}">
                <a16:creationId xmlns:a16="http://schemas.microsoft.com/office/drawing/2014/main" id="{A9616D99-AEFB-4C95-84EF-5DEC698D9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rgbClr val="4C4C4C"/>
          </a:solidFill>
          <a:ln w="0">
            <a:noFill/>
            <a:prstDash val="solid"/>
            <a:round/>
            <a:headEnd/>
            <a:tailEnd/>
          </a:ln>
        </p:spPr>
      </p:sp>
      <p:sp>
        <p:nvSpPr>
          <p:cNvPr id="15" name="Freeform 6">
            <a:extLst>
              <a:ext uri="{FF2B5EF4-FFF2-40B4-BE49-F238E27FC236}">
                <a16:creationId xmlns:a16="http://schemas.microsoft.com/office/drawing/2014/main" id="{D0F97023-F626-4FC5-8C2D-753B5C7F4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rgbClr val="4C4C4C"/>
          </a:solidFill>
          <a:ln w="0">
            <a:noFill/>
            <a:prstDash val="solid"/>
            <a:round/>
            <a:headEnd/>
            <a:tailEnd/>
          </a:ln>
        </p:spPr>
      </p:sp>
      <p:pic>
        <p:nvPicPr>
          <p:cNvPr id="8" name="Picture 7" descr="A close up of a sign&#10;&#10;Description generated with high confidence">
            <a:extLst>
              <a:ext uri="{FF2B5EF4-FFF2-40B4-BE49-F238E27FC236}">
                <a16:creationId xmlns:a16="http://schemas.microsoft.com/office/drawing/2014/main" id="{EC04360E-50CF-45A1-BF51-063932311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9042" y="3918858"/>
            <a:ext cx="3385354" cy="592436"/>
          </a:xfrm>
          <a:prstGeom prst="rect">
            <a:avLst/>
          </a:prstGeom>
        </p:spPr>
      </p:pic>
      <p:sp>
        <p:nvSpPr>
          <p:cNvPr id="10" name="TextBox 9">
            <a:extLst>
              <a:ext uri="{FF2B5EF4-FFF2-40B4-BE49-F238E27FC236}">
                <a16:creationId xmlns:a16="http://schemas.microsoft.com/office/drawing/2014/main" id="{D0E80BC4-50E8-4AC1-A065-5D61B2A1BF6F}"/>
              </a:ext>
            </a:extLst>
          </p:cNvPr>
          <p:cNvSpPr txBox="1"/>
          <p:nvPr/>
        </p:nvSpPr>
        <p:spPr>
          <a:xfrm>
            <a:off x="1555167" y="2415684"/>
            <a:ext cx="4526755" cy="400110"/>
          </a:xfrm>
          <a:prstGeom prst="rect">
            <a:avLst/>
          </a:prstGeom>
          <a:solidFill>
            <a:schemeClr val="bg2">
              <a:lumMod val="10000"/>
            </a:schemeClr>
          </a:solidFill>
        </p:spPr>
        <p:txBody>
          <a:bodyPr wrap="square" rtlCol="0">
            <a:spAutoFit/>
          </a:bodyPr>
          <a:lstStyle/>
          <a:p>
            <a:pPr>
              <a:spcAft>
                <a:spcPts val="600"/>
              </a:spcAft>
            </a:pPr>
            <a:r>
              <a:rPr lang="en-US" sz="2000" b="1" dirty="0">
                <a:solidFill>
                  <a:schemeClr val="bg1"/>
                </a:solidFill>
              </a:rPr>
              <a:t>TABLE OF CONTENTS</a:t>
            </a:r>
            <a:r>
              <a:rPr lang="en-US" b="1" dirty="0">
                <a:solidFill>
                  <a:schemeClr val="bg1"/>
                </a:solidFill>
              </a:rPr>
              <a:t>	</a:t>
            </a:r>
          </a:p>
        </p:txBody>
      </p:sp>
    </p:spTree>
    <p:extLst>
      <p:ext uri="{BB962C8B-B14F-4D97-AF65-F5344CB8AC3E}">
        <p14:creationId xmlns:p14="http://schemas.microsoft.com/office/powerpoint/2010/main" val="6467544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2500749" cy="584775"/>
          </a:xfrm>
          <a:prstGeom prst="rect">
            <a:avLst/>
          </a:prstGeom>
          <a:noFill/>
        </p:spPr>
        <p:txBody>
          <a:bodyPr wrap="none" rtlCol="0">
            <a:spAutoFit/>
          </a:bodyPr>
          <a:lstStyle/>
          <a:p>
            <a:r>
              <a:rPr lang="en-US" sz="3200" b="1" dirty="0"/>
              <a:t>CTC Meetings</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3150542"/>
          </a:xfrm>
          <a:prstGeom prst="rect">
            <a:avLst/>
          </a:prstGeom>
        </p:spPr>
        <p:txBody>
          <a:bodyPr wrap="square">
            <a:spAutoFit/>
          </a:bodyPr>
          <a:lstStyle/>
          <a:p>
            <a:pPr marL="285750" indent="-285750">
              <a:lnSpc>
                <a:spcPct val="150000"/>
              </a:lnSpc>
              <a:buFont typeface="Arial" panose="020B0604020202020204" pitchFamily="34" charset="0"/>
              <a:buChar char="•"/>
            </a:pPr>
            <a:r>
              <a:rPr lang="en-US" sz="3400" dirty="0"/>
              <a:t>Upcoming deadlines to submit allocations and time extensions to District Local Assistance:</a:t>
            </a:r>
          </a:p>
          <a:p>
            <a:pPr marL="742950" lvl="1" indent="-285750">
              <a:lnSpc>
                <a:spcPct val="150000"/>
              </a:lnSpc>
              <a:buFont typeface="Arial" panose="020B0604020202020204" pitchFamily="34" charset="0"/>
              <a:buChar char="•"/>
            </a:pPr>
            <a:r>
              <a:rPr lang="en-US" sz="3400" dirty="0"/>
              <a:t>Aug 15 for the Oct 2021 CTC Meeting</a:t>
            </a:r>
          </a:p>
          <a:p>
            <a:pPr marL="742950" lvl="1" indent="-285750">
              <a:lnSpc>
                <a:spcPct val="150000"/>
              </a:lnSpc>
              <a:buFont typeface="Arial" panose="020B0604020202020204" pitchFamily="34" charset="0"/>
              <a:buChar char="•"/>
            </a:pPr>
            <a:r>
              <a:rPr lang="en-US" sz="3400" dirty="0"/>
              <a:t>Oct 10 for the Dec 2021 CTC Meeting</a:t>
            </a:r>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1</a:t>
            </a:r>
          </a:p>
        </p:txBody>
      </p:sp>
    </p:spTree>
    <p:extLst>
      <p:ext uri="{BB962C8B-B14F-4D97-AF65-F5344CB8AC3E}">
        <p14:creationId xmlns:p14="http://schemas.microsoft.com/office/powerpoint/2010/main" val="3720743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2997359" cy="584775"/>
          </a:xfrm>
          <a:prstGeom prst="rect">
            <a:avLst/>
          </a:prstGeom>
          <a:noFill/>
        </p:spPr>
        <p:txBody>
          <a:bodyPr wrap="none" rtlCol="0">
            <a:spAutoFit/>
          </a:bodyPr>
          <a:lstStyle/>
          <a:p>
            <a:r>
              <a:rPr lang="en-US" sz="3200" b="1" dirty="0"/>
              <a:t>Inactive Invoices</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3330464"/>
          </a:xfrm>
          <a:prstGeom prst="rect">
            <a:avLst/>
          </a:prstGeom>
        </p:spPr>
        <p:txBody>
          <a:bodyPr wrap="square">
            <a:spAutoFit/>
          </a:bodyPr>
          <a:lstStyle/>
          <a:p>
            <a:pPr marL="285750" lvl="0" indent="-285750">
              <a:lnSpc>
                <a:spcPct val="150000"/>
              </a:lnSpc>
              <a:buFont typeface="Arial" panose="020B0604020202020204" pitchFamily="34" charset="0"/>
              <a:buChar char="•"/>
            </a:pPr>
            <a:r>
              <a:rPr lang="en-US" sz="3600" dirty="0"/>
              <a:t>The current inactive quarter began April 1, 2021</a:t>
            </a:r>
          </a:p>
          <a:p>
            <a:pPr marL="285750" lvl="0" indent="-285750">
              <a:lnSpc>
                <a:spcPct val="150000"/>
              </a:lnSpc>
              <a:buFont typeface="Arial" panose="020B0604020202020204" pitchFamily="34" charset="0"/>
              <a:buChar char="•"/>
            </a:pPr>
            <a:r>
              <a:rPr lang="en-US" sz="3600" dirty="0"/>
              <a:t>The next inactive quarter starts July 1, 2021</a:t>
            </a:r>
          </a:p>
          <a:p>
            <a:pPr marL="285750" lvl="0" indent="-285750">
              <a:lnSpc>
                <a:spcPct val="150000"/>
              </a:lnSpc>
              <a:buFont typeface="Arial" panose="020B0604020202020204" pitchFamily="34" charset="0"/>
              <a:buChar char="•"/>
            </a:pPr>
            <a:r>
              <a:rPr lang="en-US" sz="3600" dirty="0"/>
              <a:t>If your agency has invoices on FHWA’s official inactive list, </a:t>
            </a:r>
            <a:r>
              <a:rPr lang="en-US" sz="3600" u="sng" dirty="0"/>
              <a:t>this </a:t>
            </a:r>
            <a:r>
              <a:rPr lang="en-US" sz="3600" b="1" u="sng" dirty="0"/>
              <a:t>will</a:t>
            </a:r>
            <a:r>
              <a:rPr lang="en-US" sz="3600" u="sng" dirty="0"/>
              <a:t> jeopardize your funding</a:t>
            </a:r>
            <a:r>
              <a:rPr lang="en-US" sz="3600" dirty="0"/>
              <a:t>.</a:t>
            </a:r>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2</a:t>
            </a:r>
          </a:p>
        </p:txBody>
      </p:sp>
    </p:spTree>
    <p:extLst>
      <p:ext uri="{BB962C8B-B14F-4D97-AF65-F5344CB8AC3E}">
        <p14:creationId xmlns:p14="http://schemas.microsoft.com/office/powerpoint/2010/main" val="4166910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4423390" cy="584775"/>
          </a:xfrm>
          <a:prstGeom prst="rect">
            <a:avLst/>
          </a:prstGeom>
          <a:noFill/>
        </p:spPr>
        <p:txBody>
          <a:bodyPr wrap="none" rtlCol="0">
            <a:spAutoFit/>
          </a:bodyPr>
          <a:lstStyle/>
          <a:p>
            <a:r>
              <a:rPr lang="en-US" sz="3200" b="1" dirty="0"/>
              <a:t>LAPM and LAPG Changes</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5118196"/>
          </a:xfrm>
          <a:prstGeom prst="rect">
            <a:avLst/>
          </a:prstGeom>
        </p:spPr>
        <p:txBody>
          <a:bodyPr wrap="square">
            <a:spAutoFit/>
          </a:bodyPr>
          <a:lstStyle/>
          <a:p>
            <a:pPr marL="285750" indent="-285750">
              <a:lnSpc>
                <a:spcPct val="150000"/>
              </a:lnSpc>
              <a:buFont typeface="Arial" panose="020B0604020202020204" pitchFamily="34" charset="0"/>
              <a:buChar char="•"/>
            </a:pPr>
            <a:r>
              <a:rPr lang="en-US" sz="2200" dirty="0"/>
              <a:t>Two LAPM forms have been revised as of May 2021</a:t>
            </a:r>
          </a:p>
          <a:p>
            <a:pPr marL="742950" lvl="1" indent="-285750">
              <a:lnSpc>
                <a:spcPct val="150000"/>
              </a:lnSpc>
              <a:buFont typeface="Arial" panose="020B0604020202020204" pitchFamily="34" charset="0"/>
              <a:buChar char="•"/>
            </a:pPr>
            <a:r>
              <a:rPr lang="en-US" sz="2200" dirty="0"/>
              <a:t>Exhibit 3-A – Project Authorization</a:t>
            </a:r>
          </a:p>
          <a:p>
            <a:pPr marL="742950" lvl="1" indent="-285750">
              <a:lnSpc>
                <a:spcPct val="150000"/>
              </a:lnSpc>
              <a:buFont typeface="Arial" panose="020B0604020202020204" pitchFamily="34" charset="0"/>
              <a:buChar char="•"/>
            </a:pPr>
            <a:r>
              <a:rPr lang="en-US" sz="2200" dirty="0"/>
              <a:t>Exhibit 13-F – Local Public Agency Real Property Services Checklist</a:t>
            </a:r>
          </a:p>
          <a:p>
            <a:pPr marL="285750" indent="-285750">
              <a:lnSpc>
                <a:spcPct val="150000"/>
              </a:lnSpc>
              <a:buFont typeface="Arial" panose="020B0604020202020204" pitchFamily="34" charset="0"/>
              <a:buChar char="•"/>
            </a:pPr>
            <a:r>
              <a:rPr lang="en-US" sz="2200" dirty="0"/>
              <a:t>LAPM Chapter 20 – Audits and Corrective Actions</a:t>
            </a:r>
          </a:p>
          <a:p>
            <a:pPr marL="742950" lvl="1" indent="-285750">
              <a:lnSpc>
                <a:spcPct val="150000"/>
              </a:lnSpc>
              <a:buFont typeface="Arial" panose="020B0604020202020204" pitchFamily="34" charset="0"/>
              <a:buChar char="•"/>
            </a:pPr>
            <a:r>
              <a:rPr lang="en-US" sz="2200" dirty="0"/>
              <a:t>Lists of deficiencies removed as of May 2021</a:t>
            </a:r>
          </a:p>
          <a:p>
            <a:pPr marL="742950" lvl="1" indent="-285750">
              <a:lnSpc>
                <a:spcPct val="150000"/>
              </a:lnSpc>
              <a:buFont typeface="Arial" panose="020B0604020202020204" pitchFamily="34" charset="0"/>
              <a:buChar char="•"/>
            </a:pPr>
            <a:r>
              <a:rPr lang="en-US" sz="2200" dirty="0"/>
              <a:t>Focus is instead on expectations during the audit</a:t>
            </a:r>
          </a:p>
          <a:p>
            <a:pPr marL="285750" indent="-285750">
              <a:lnSpc>
                <a:spcPct val="150000"/>
              </a:lnSpc>
              <a:buFont typeface="Arial" panose="020B0604020202020204" pitchFamily="34" charset="0"/>
              <a:buChar char="•"/>
            </a:pPr>
            <a:r>
              <a:rPr lang="en-US" sz="2200" dirty="0"/>
              <a:t>LAPG Chapter 6 – Highway Bridge Program (HBP)</a:t>
            </a:r>
          </a:p>
          <a:p>
            <a:pPr marL="742950" lvl="1" indent="-285750">
              <a:lnSpc>
                <a:spcPct val="150000"/>
              </a:lnSpc>
              <a:buFont typeface="Arial" panose="020B0604020202020204" pitchFamily="34" charset="0"/>
              <a:buChar char="•"/>
            </a:pPr>
            <a:r>
              <a:rPr lang="en-US" sz="2200" dirty="0"/>
              <a:t>Many revisions to project delivery requirements as of June 2021</a:t>
            </a:r>
          </a:p>
          <a:p>
            <a:pPr marL="742950" lvl="1" indent="-285750">
              <a:lnSpc>
                <a:spcPct val="150000"/>
              </a:lnSpc>
              <a:buFont typeface="Arial" panose="020B0604020202020204" pitchFamily="34" charset="0"/>
              <a:buChar char="•"/>
            </a:pPr>
            <a:r>
              <a:rPr lang="en-US" sz="2200" dirty="0"/>
              <a:t>For more info, see this office bulletin: </a:t>
            </a:r>
            <a:r>
              <a:rPr lang="en-US" sz="2200" dirty="0">
                <a:hlinkClick r:id="rId3"/>
              </a:rPr>
              <a:t>https://dot.ca.gov/-/media/dot-media/programs/local-assistance/documents/ob/2021/ob21-02.pdf</a:t>
            </a:r>
            <a:endParaRPr lang="en-US" sz="220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3</a:t>
            </a:r>
          </a:p>
        </p:txBody>
      </p:sp>
    </p:spTree>
    <p:extLst>
      <p:ext uri="{BB962C8B-B14F-4D97-AF65-F5344CB8AC3E}">
        <p14:creationId xmlns:p14="http://schemas.microsoft.com/office/powerpoint/2010/main" val="12981114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04801" y="1100538"/>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551158" y="359482"/>
            <a:ext cx="1541191" cy="584775"/>
          </a:xfrm>
          <a:prstGeom prst="rect">
            <a:avLst/>
          </a:prstGeom>
          <a:noFill/>
        </p:spPr>
        <p:txBody>
          <a:bodyPr wrap="none" rtlCol="0">
            <a:spAutoFit/>
          </a:bodyPr>
          <a:lstStyle/>
          <a:p>
            <a:r>
              <a:rPr lang="en-US" sz="3200" b="1" dirty="0"/>
              <a:t>Training</a:t>
            </a:r>
          </a:p>
        </p:txBody>
      </p:sp>
      <p:sp>
        <p:nvSpPr>
          <p:cNvPr id="12" name="Rectangle 11">
            <a:extLst>
              <a:ext uri="{FF2B5EF4-FFF2-40B4-BE49-F238E27FC236}">
                <a16:creationId xmlns:a16="http://schemas.microsoft.com/office/drawing/2014/main" id="{98BB22D0-267D-439A-8632-8DE55AB8D4F5}"/>
              </a:ext>
            </a:extLst>
          </p:cNvPr>
          <p:cNvSpPr/>
          <p:nvPr/>
        </p:nvSpPr>
        <p:spPr>
          <a:xfrm>
            <a:off x="304801" y="1237847"/>
            <a:ext cx="10772972" cy="4868256"/>
          </a:xfrm>
          <a:prstGeom prst="rect">
            <a:avLst/>
          </a:prstGeom>
        </p:spPr>
        <p:txBody>
          <a:bodyPr wrap="square">
            <a:spAutoFit/>
          </a:bodyPr>
          <a:lstStyle/>
          <a:p>
            <a:pPr marL="285750" indent="-285750">
              <a:lnSpc>
                <a:spcPct val="150000"/>
              </a:lnSpc>
              <a:buFont typeface="Arial" panose="020B0604020202020204" pitchFamily="34" charset="0"/>
              <a:buChar char="•"/>
            </a:pPr>
            <a:r>
              <a:rPr lang="en-US" sz="3000" dirty="0"/>
              <a:t>ADA Transition Plan Implementation for Local Public Agencies (Jun-Jul)</a:t>
            </a:r>
          </a:p>
          <a:p>
            <a:pPr marL="742950" lvl="1" indent="-285750">
              <a:lnSpc>
                <a:spcPct val="150000"/>
              </a:lnSpc>
              <a:buFont typeface="Arial" panose="020B0604020202020204" pitchFamily="34" charset="0"/>
              <a:buChar char="•"/>
            </a:pPr>
            <a:r>
              <a:rPr lang="en-US" sz="3000" dirty="0"/>
              <a:t>Four-part webinar series hosted by FHWA about ADA</a:t>
            </a:r>
          </a:p>
          <a:p>
            <a:pPr marL="742950" lvl="1" indent="-285750">
              <a:lnSpc>
                <a:spcPct val="150000"/>
              </a:lnSpc>
              <a:buFont typeface="Arial" panose="020B0604020202020204" pitchFamily="34" charset="0"/>
              <a:buChar char="•"/>
            </a:pPr>
            <a:r>
              <a:rPr lang="en-US" sz="3000" dirty="0"/>
              <a:t>Register here: </a:t>
            </a:r>
            <a:r>
              <a:rPr lang="en-US" sz="3000" dirty="0">
                <a:hlinkClick r:id="rId3"/>
              </a:rPr>
              <a:t>http://www.localassistanceblog.com/2021/06/07/ada-transition-plan-implementation-for-local-public-agencies/</a:t>
            </a:r>
            <a:endParaRPr lang="en-US" sz="3000" dirty="0"/>
          </a:p>
          <a:p>
            <a:pPr marL="285750" indent="-285750">
              <a:lnSpc>
                <a:spcPct val="150000"/>
              </a:lnSpc>
              <a:buFont typeface="Arial" panose="020B0604020202020204" pitchFamily="34" charset="0"/>
              <a:buChar char="•"/>
            </a:pPr>
            <a:r>
              <a:rPr lang="en-US" sz="3000" dirty="0"/>
              <a:t>Value Engineering Workshop (Oct 5-8)</a:t>
            </a:r>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08672" y="6225548"/>
            <a:ext cx="1719944" cy="299270"/>
          </a:xfrm>
          <a:prstGeom prst="rect">
            <a:avLst/>
          </a:prstGeom>
        </p:spPr>
      </p:pic>
      <p:sp>
        <p:nvSpPr>
          <p:cNvPr id="17" name="Rectangle 16">
            <a:extLst>
              <a:ext uri="{FF2B5EF4-FFF2-40B4-BE49-F238E27FC236}">
                <a16:creationId xmlns:a16="http://schemas.microsoft.com/office/drawing/2014/main" id="{20250620-42B1-42F7-A48D-D2C50EF36A7C}"/>
              </a:ext>
            </a:extLst>
          </p:cNvPr>
          <p:cNvSpPr/>
          <p:nvPr/>
        </p:nvSpPr>
        <p:spPr>
          <a:xfrm>
            <a:off x="11077772" y="6190517"/>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4</a:t>
            </a:r>
          </a:p>
        </p:txBody>
      </p:sp>
    </p:spTree>
    <p:extLst>
      <p:ext uri="{BB962C8B-B14F-4D97-AF65-F5344CB8AC3E}">
        <p14:creationId xmlns:p14="http://schemas.microsoft.com/office/powerpoint/2010/main" val="5216129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04801" y="1100538"/>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551158" y="359482"/>
            <a:ext cx="1541191" cy="584775"/>
          </a:xfrm>
          <a:prstGeom prst="rect">
            <a:avLst/>
          </a:prstGeom>
          <a:noFill/>
        </p:spPr>
        <p:txBody>
          <a:bodyPr wrap="none" rtlCol="0">
            <a:spAutoFit/>
          </a:bodyPr>
          <a:lstStyle/>
          <a:p>
            <a:r>
              <a:rPr lang="en-US" sz="3200" b="1" dirty="0"/>
              <a:t>Training</a:t>
            </a:r>
          </a:p>
        </p:txBody>
      </p:sp>
      <p:sp>
        <p:nvSpPr>
          <p:cNvPr id="12" name="Rectangle 11">
            <a:extLst>
              <a:ext uri="{FF2B5EF4-FFF2-40B4-BE49-F238E27FC236}">
                <a16:creationId xmlns:a16="http://schemas.microsoft.com/office/drawing/2014/main" id="{98BB22D0-267D-439A-8632-8DE55AB8D4F5}"/>
              </a:ext>
            </a:extLst>
          </p:cNvPr>
          <p:cNvSpPr/>
          <p:nvPr/>
        </p:nvSpPr>
        <p:spPr>
          <a:xfrm>
            <a:off x="304801" y="1237847"/>
            <a:ext cx="10772972" cy="4549835"/>
          </a:xfrm>
          <a:prstGeom prst="rect">
            <a:avLst/>
          </a:prstGeom>
        </p:spPr>
        <p:txBody>
          <a:bodyPr wrap="square">
            <a:spAutoFit/>
          </a:bodyPr>
          <a:lstStyle/>
          <a:p>
            <a:pPr marL="285750" indent="-285750">
              <a:lnSpc>
                <a:spcPct val="150000"/>
              </a:lnSpc>
              <a:buFont typeface="Arial" panose="020B0604020202020204" pitchFamily="34" charset="0"/>
              <a:buChar char="•"/>
            </a:pPr>
            <a:r>
              <a:rPr lang="en-US" sz="2800" dirty="0"/>
              <a:t>Other trainings with dates TBA later this year:</a:t>
            </a:r>
          </a:p>
          <a:p>
            <a:pPr marL="742950" lvl="1" indent="-285750">
              <a:lnSpc>
                <a:spcPct val="150000"/>
              </a:lnSpc>
              <a:buFont typeface="Arial" panose="020B0604020202020204" pitchFamily="34" charset="0"/>
              <a:buChar char="•"/>
            </a:pPr>
            <a:r>
              <a:rPr lang="en-US" sz="2800" dirty="0"/>
              <a:t>Federal Aid Series – Getting Your Federal Aid Started</a:t>
            </a:r>
          </a:p>
          <a:p>
            <a:pPr marL="742950" lvl="1" indent="-285750">
              <a:lnSpc>
                <a:spcPct val="150000"/>
              </a:lnSpc>
              <a:buFont typeface="Arial" panose="020B0604020202020204" pitchFamily="34" charset="0"/>
              <a:buChar char="•"/>
            </a:pPr>
            <a:r>
              <a:rPr lang="en-US" sz="2800" dirty="0"/>
              <a:t>Resident Engineers Academy</a:t>
            </a:r>
          </a:p>
          <a:p>
            <a:pPr marL="742950" lvl="1" indent="-285750">
              <a:lnSpc>
                <a:spcPct val="150000"/>
              </a:lnSpc>
              <a:buFont typeface="Arial" panose="020B0604020202020204" pitchFamily="34" charset="0"/>
              <a:buChar char="•"/>
            </a:pPr>
            <a:r>
              <a:rPr lang="en-US" sz="2800" dirty="0"/>
              <a:t>Title VI Workshop</a:t>
            </a:r>
          </a:p>
          <a:p>
            <a:pPr marL="742950" lvl="1" indent="-285750">
              <a:lnSpc>
                <a:spcPct val="150000"/>
              </a:lnSpc>
              <a:buFont typeface="Arial" panose="020B0604020202020204" pitchFamily="34" charset="0"/>
              <a:buChar char="•"/>
            </a:pPr>
            <a:r>
              <a:rPr lang="en-US" sz="2800" dirty="0"/>
              <a:t>Labor Compliance</a:t>
            </a:r>
          </a:p>
          <a:p>
            <a:pPr marL="285750" indent="-285750">
              <a:lnSpc>
                <a:spcPct val="150000"/>
              </a:lnSpc>
              <a:buFont typeface="Arial" panose="020B0604020202020204" pitchFamily="34" charset="0"/>
              <a:buChar char="•"/>
            </a:pPr>
            <a:r>
              <a:rPr lang="en-US" sz="2800" dirty="0"/>
              <a:t>Register for various Local Assistance courses here: </a:t>
            </a:r>
            <a:r>
              <a:rPr lang="en-US" sz="2800" dirty="0">
                <a:hlinkClick r:id="rId3"/>
              </a:rPr>
              <a:t>https://californialtap.org/index.cfm?pid=1077</a:t>
            </a:r>
            <a:endParaRPr lang="en-US" sz="280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08672" y="6225548"/>
            <a:ext cx="1719944" cy="299270"/>
          </a:xfrm>
          <a:prstGeom prst="rect">
            <a:avLst/>
          </a:prstGeom>
        </p:spPr>
      </p:pic>
      <p:sp>
        <p:nvSpPr>
          <p:cNvPr id="17" name="Rectangle 16">
            <a:extLst>
              <a:ext uri="{FF2B5EF4-FFF2-40B4-BE49-F238E27FC236}">
                <a16:creationId xmlns:a16="http://schemas.microsoft.com/office/drawing/2014/main" id="{20250620-42B1-42F7-A48D-D2C50EF36A7C}"/>
              </a:ext>
            </a:extLst>
          </p:cNvPr>
          <p:cNvSpPr/>
          <p:nvPr/>
        </p:nvSpPr>
        <p:spPr>
          <a:xfrm>
            <a:off x="11077772" y="6190517"/>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5</a:t>
            </a:r>
          </a:p>
        </p:txBody>
      </p:sp>
    </p:spTree>
    <p:extLst>
      <p:ext uri="{BB962C8B-B14F-4D97-AF65-F5344CB8AC3E}">
        <p14:creationId xmlns:p14="http://schemas.microsoft.com/office/powerpoint/2010/main" val="8307609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04801" y="1100538"/>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551158" y="359482"/>
            <a:ext cx="1383712" cy="584775"/>
          </a:xfrm>
          <a:prstGeom prst="rect">
            <a:avLst/>
          </a:prstGeom>
          <a:noFill/>
        </p:spPr>
        <p:txBody>
          <a:bodyPr wrap="none" rtlCol="0">
            <a:spAutoFit/>
          </a:bodyPr>
          <a:lstStyle/>
          <a:p>
            <a:r>
              <a:rPr lang="en-US" sz="3200" b="1" dirty="0"/>
              <a:t>Title VI</a:t>
            </a:r>
          </a:p>
        </p:txBody>
      </p:sp>
      <p:sp>
        <p:nvSpPr>
          <p:cNvPr id="12" name="Rectangle 11">
            <a:extLst>
              <a:ext uri="{FF2B5EF4-FFF2-40B4-BE49-F238E27FC236}">
                <a16:creationId xmlns:a16="http://schemas.microsoft.com/office/drawing/2014/main" id="{98BB22D0-267D-439A-8632-8DE55AB8D4F5}"/>
              </a:ext>
            </a:extLst>
          </p:cNvPr>
          <p:cNvSpPr/>
          <p:nvPr/>
        </p:nvSpPr>
        <p:spPr>
          <a:xfrm>
            <a:off x="304801" y="1237847"/>
            <a:ext cx="10772972" cy="5296578"/>
          </a:xfrm>
          <a:prstGeom prst="rect">
            <a:avLst/>
          </a:prstGeom>
        </p:spPr>
        <p:txBody>
          <a:bodyPr wrap="square">
            <a:spAutoFit/>
          </a:bodyPr>
          <a:lstStyle/>
          <a:p>
            <a:pPr marL="285750" indent="-285750">
              <a:lnSpc>
                <a:spcPct val="150000"/>
              </a:lnSpc>
              <a:buFont typeface="Arial" panose="020B0604020202020204" pitchFamily="34" charset="0"/>
              <a:buChar char="•"/>
            </a:pPr>
            <a:r>
              <a:rPr lang="en-US" sz="1600" dirty="0"/>
              <a:t>Title VI of the Civil Rights Act of 1964 prohibits discrimination by recipient of Federal assistance on the basis of race, color, and national origin, including the denial of meaningful access for limited English proficient (LEP) Persons.</a:t>
            </a:r>
          </a:p>
          <a:p>
            <a:pPr marL="285750" lvl="0" indent="-285750">
              <a:lnSpc>
                <a:spcPct val="150000"/>
              </a:lnSpc>
              <a:buFont typeface="Arial" panose="020B0604020202020204" pitchFamily="34" charset="0"/>
              <a:buChar char="•"/>
            </a:pPr>
            <a:r>
              <a:rPr lang="en-US" sz="1600" dirty="0"/>
              <a:t>Requirements include but are not limited to: </a:t>
            </a:r>
          </a:p>
          <a:p>
            <a:pPr marL="742950" lvl="1" indent="-285750">
              <a:buFont typeface="Arial" panose="020B0604020202020204" pitchFamily="34" charset="0"/>
              <a:buChar char="•"/>
            </a:pPr>
            <a:r>
              <a:rPr lang="en-US" sz="1600" dirty="0"/>
              <a:t>Title VI nondiscrimination statement</a:t>
            </a:r>
          </a:p>
          <a:p>
            <a:pPr marL="742950" lvl="1" indent="-285750">
              <a:buFont typeface="Arial" panose="020B0604020202020204" pitchFamily="34" charset="0"/>
              <a:buChar char="•"/>
            </a:pPr>
            <a:r>
              <a:rPr lang="en-US" sz="1600" dirty="0"/>
              <a:t>Assurances (as part of the Master Agreement and Program Supplement Agreement. </a:t>
            </a:r>
          </a:p>
          <a:p>
            <a:pPr marL="742950" lvl="1" indent="-285750">
              <a:buFont typeface="Arial" panose="020B0604020202020204" pitchFamily="34" charset="0"/>
              <a:buChar char="•"/>
            </a:pPr>
            <a:r>
              <a:rPr lang="en-US" sz="1600" dirty="0"/>
              <a:t>Designation of a Title VI Coordinator. </a:t>
            </a:r>
          </a:p>
          <a:p>
            <a:pPr marL="742950" lvl="1" indent="-285750">
              <a:buFont typeface="Arial" panose="020B0604020202020204" pitchFamily="34" charset="0"/>
              <a:buChar char="•"/>
            </a:pPr>
            <a:r>
              <a:rPr lang="en-US" sz="1600" dirty="0"/>
              <a:t>Complaint Procedures.</a:t>
            </a:r>
          </a:p>
          <a:p>
            <a:pPr marL="742950" lvl="1" indent="-285750">
              <a:buFont typeface="Arial" panose="020B0604020202020204" pitchFamily="34" charset="0"/>
              <a:buChar char="•"/>
            </a:pPr>
            <a:r>
              <a:rPr lang="en-US" sz="1600" dirty="0"/>
              <a:t>Data Collection.</a:t>
            </a:r>
          </a:p>
          <a:p>
            <a:pPr marL="742950" lvl="1" indent="-285750">
              <a:buFont typeface="Arial" panose="020B0604020202020204" pitchFamily="34" charset="0"/>
              <a:buChar char="•"/>
            </a:pPr>
            <a:r>
              <a:rPr lang="en-US" sz="1600" dirty="0"/>
              <a:t>Training.</a:t>
            </a:r>
          </a:p>
          <a:p>
            <a:pPr marL="742950" lvl="1" indent="-285750">
              <a:buFont typeface="Arial" panose="020B0604020202020204" pitchFamily="34" charset="0"/>
              <a:buChar char="•"/>
            </a:pPr>
            <a:r>
              <a:rPr lang="en-US" sz="1600" dirty="0"/>
              <a:t>Dissemination of Information. </a:t>
            </a:r>
          </a:p>
          <a:p>
            <a:pPr marL="742950" lvl="1" indent="-285750">
              <a:buFont typeface="Arial" panose="020B0604020202020204" pitchFamily="34" charset="0"/>
              <a:buChar char="•"/>
            </a:pPr>
            <a:r>
              <a:rPr lang="en-US" sz="1600" dirty="0"/>
              <a:t>Contracts and Agreements. </a:t>
            </a:r>
          </a:p>
          <a:p>
            <a:pPr marL="742950" lvl="1" indent="-285750">
              <a:buFont typeface="Arial" panose="020B0604020202020204" pitchFamily="34" charset="0"/>
              <a:buChar char="•"/>
            </a:pPr>
            <a:r>
              <a:rPr lang="en-US" sz="1600" dirty="0"/>
              <a:t>Environmental Justice. </a:t>
            </a:r>
          </a:p>
          <a:p>
            <a:pPr marL="742950" lvl="1" indent="-285750">
              <a:buFont typeface="Arial" panose="020B0604020202020204" pitchFamily="34" charset="0"/>
              <a:buChar char="•"/>
            </a:pPr>
            <a:r>
              <a:rPr lang="en-US" sz="1600" dirty="0"/>
              <a:t>Public Hearings and Meetings.</a:t>
            </a:r>
          </a:p>
          <a:p>
            <a:pPr marL="742950" lvl="1" indent="-285750">
              <a:buFont typeface="Arial" panose="020B0604020202020204" pitchFamily="34" charset="0"/>
              <a:buChar char="•"/>
            </a:pPr>
            <a:r>
              <a:rPr lang="en-US" sz="1600" dirty="0"/>
              <a:t>Right of Way activities. </a:t>
            </a:r>
          </a:p>
          <a:p>
            <a:pPr marL="742950" lvl="1" indent="-285750">
              <a:buFont typeface="Arial" panose="020B0604020202020204" pitchFamily="34" charset="0"/>
              <a:buChar char="•"/>
            </a:pPr>
            <a:r>
              <a:rPr lang="en-US" sz="1600" dirty="0"/>
              <a:t>Construction contract compliance. </a:t>
            </a:r>
          </a:p>
          <a:p>
            <a:pPr marL="742950" lvl="1" indent="-285750">
              <a:buFont typeface="Arial" panose="020B0604020202020204" pitchFamily="34" charset="0"/>
              <a:buChar char="•"/>
            </a:pPr>
            <a:r>
              <a:rPr lang="en-US" sz="1600" dirty="0"/>
              <a:t>Monitoring.</a:t>
            </a:r>
          </a:p>
          <a:p>
            <a:pPr marL="285750" indent="-285750">
              <a:lnSpc>
                <a:spcPts val="2160"/>
              </a:lnSpc>
              <a:buFont typeface="Arial" panose="020B0604020202020204" pitchFamily="34" charset="0"/>
              <a:buChar char="•"/>
            </a:pPr>
            <a:r>
              <a:rPr lang="en-US" sz="1600" dirty="0"/>
              <a:t>Caltrans has also recently updated our webpage on Filing a Complaint, and it provides guidance to local agencies on how to process Title VI complaints</a:t>
            </a:r>
            <a:r>
              <a:rPr lang="en-US" dirty="0"/>
              <a:t>.</a:t>
            </a:r>
          </a:p>
          <a:p>
            <a:pPr marL="285750" indent="-285750">
              <a:lnSpc>
                <a:spcPct val="150000"/>
              </a:lnSpc>
              <a:buFont typeface="Arial" panose="020B0604020202020204" pitchFamily="34" charset="0"/>
              <a:buChar char="•"/>
            </a:pPr>
            <a:endParaRPr lang="en-US" sz="160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08672" y="6225548"/>
            <a:ext cx="1719944" cy="299270"/>
          </a:xfrm>
          <a:prstGeom prst="rect">
            <a:avLst/>
          </a:prstGeom>
        </p:spPr>
      </p:pic>
      <p:sp>
        <p:nvSpPr>
          <p:cNvPr id="17" name="Rectangle 16">
            <a:extLst>
              <a:ext uri="{FF2B5EF4-FFF2-40B4-BE49-F238E27FC236}">
                <a16:creationId xmlns:a16="http://schemas.microsoft.com/office/drawing/2014/main" id="{20250620-42B1-42F7-A48D-D2C50EF36A7C}"/>
              </a:ext>
            </a:extLst>
          </p:cNvPr>
          <p:cNvSpPr/>
          <p:nvPr/>
        </p:nvSpPr>
        <p:spPr>
          <a:xfrm>
            <a:off x="11077772" y="6190517"/>
            <a:ext cx="301686" cy="369332"/>
          </a:xfrm>
          <a:prstGeom prst="rect">
            <a:avLst/>
          </a:prstGeom>
        </p:spPr>
        <p:txBody>
          <a:bodyPr wrap="none">
            <a:spAutoFit/>
          </a:bodyPr>
          <a:lstStyle/>
          <a:p>
            <a:r>
              <a:rPr lang="en-US" dirty="0">
                <a:solidFill>
                  <a:schemeClr val="accent1">
                    <a:lumMod val="50000"/>
                  </a:schemeClr>
                </a:solidFill>
                <a:effectLst>
                  <a:outerShdw blurRad="38100" dist="38100" dir="2700000" algn="tl">
                    <a:srgbClr val="000000">
                      <a:alpha val="43137"/>
                    </a:srgbClr>
                  </a:outerShdw>
                </a:effectLst>
              </a:rPr>
              <a:t>6</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97853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a:extLst>
              <a:ext uri="{FF2B5EF4-FFF2-40B4-BE49-F238E27FC236}">
                <a16:creationId xmlns:a16="http://schemas.microsoft.com/office/drawing/2014/main" id="{0A8070E0-AE7E-4B3D-83F3-CA7C07CF6E4D}"/>
              </a:ext>
            </a:extLst>
          </p:cNvPr>
          <p:cNvGraphicFramePr>
            <a:graphicFrameLocks noChangeAspect="1"/>
          </p:cNvGraphicFramePr>
          <p:nvPr>
            <p:extLst>
              <p:ext uri="{D42A27DB-BD31-4B8C-83A1-F6EECF244321}">
                <p14:modId xmlns:p14="http://schemas.microsoft.com/office/powerpoint/2010/main" val="3485530607"/>
              </p:ext>
            </p:extLst>
          </p:nvPr>
        </p:nvGraphicFramePr>
        <p:xfrm>
          <a:off x="1418648" y="184935"/>
          <a:ext cx="10386358" cy="8136020"/>
        </p:xfrm>
        <a:graphic>
          <a:graphicData uri="http://schemas.openxmlformats.org/presentationml/2006/ole">
            <mc:AlternateContent xmlns:mc="http://schemas.openxmlformats.org/markup-compatibility/2006">
              <mc:Choice xmlns:v="urn:schemas-microsoft-com:vml" Requires="v">
                <p:oleObj spid="_x0000_s1199" name="Worksheet" r:id="rId4" imgW="11953986" imgH="9363040" progId="Excel.Sheet.12">
                  <p:embed/>
                </p:oleObj>
              </mc:Choice>
              <mc:Fallback>
                <p:oleObj name="Worksheet" r:id="rId4" imgW="11953986" imgH="9363040" progId="Excel.Sheet.12">
                  <p:embed/>
                  <p:pic>
                    <p:nvPicPr>
                      <p:cNvPr id="0" name=""/>
                      <p:cNvPicPr/>
                      <p:nvPr/>
                    </p:nvPicPr>
                    <p:blipFill>
                      <a:blip r:embed="rId5"/>
                      <a:stretch>
                        <a:fillRect/>
                      </a:stretch>
                    </p:blipFill>
                    <p:spPr>
                      <a:xfrm>
                        <a:off x="1418648" y="184935"/>
                        <a:ext cx="10386358" cy="8136020"/>
                      </a:xfrm>
                      <a:prstGeom prst="rect">
                        <a:avLst/>
                      </a:prstGeom>
                    </p:spPr>
                  </p:pic>
                </p:oleObj>
              </mc:Fallback>
            </mc:AlternateContent>
          </a:graphicData>
        </a:graphic>
      </p:graphicFrame>
    </p:spTree>
    <p:extLst>
      <p:ext uri="{BB962C8B-B14F-4D97-AF65-F5344CB8AC3E}">
        <p14:creationId xmlns:p14="http://schemas.microsoft.com/office/powerpoint/2010/main" val="25213318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15764</TotalTime>
  <Words>555</Words>
  <Application>Microsoft Office PowerPoint</Application>
  <PresentationFormat>Widescreen</PresentationFormat>
  <Paragraphs>86</Paragraphs>
  <Slides>9</Slides>
  <Notes>9</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9</vt:i4>
      </vt:variant>
    </vt:vector>
  </HeadingPairs>
  <TitlesOfParts>
    <vt:vector size="14" baseType="lpstr">
      <vt:lpstr>Arial</vt:lpstr>
      <vt:lpstr>Calibri</vt:lpstr>
      <vt:lpstr>Calibri Light</vt:lpstr>
      <vt:lpstr>Office Theme</vt:lpstr>
      <vt:lpstr>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Carlos Barragan</dc:creator>
  <cp:lastModifiedBy>Luu, Oliver@DOT</cp:lastModifiedBy>
  <cp:revision>686</cp:revision>
  <cp:lastPrinted>2019-05-24T19:45:03Z</cp:lastPrinted>
  <dcterms:created xsi:type="dcterms:W3CDTF">2019-03-25T04:17:46Z</dcterms:created>
  <dcterms:modified xsi:type="dcterms:W3CDTF">2021-06-17T17:10:30Z</dcterms:modified>
</cp:coreProperties>
</file>