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2"/>
  </p:notesMasterIdLst>
  <p:sldIdLst>
    <p:sldId id="260" r:id="rId2"/>
    <p:sldId id="278" r:id="rId3"/>
    <p:sldId id="271" r:id="rId4"/>
    <p:sldId id="280" r:id="rId5"/>
    <p:sldId id="304" r:id="rId6"/>
    <p:sldId id="302" r:id="rId7"/>
    <p:sldId id="305" r:id="rId8"/>
    <p:sldId id="301" r:id="rId9"/>
    <p:sldId id="273" r:id="rId10"/>
    <p:sldId id="296" r:id="rId11"/>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49">
          <p15:clr>
            <a:srgbClr val="A4A3A4"/>
          </p15:clr>
        </p15:guide>
        <p15:guide id="2" pos="222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B1B0"/>
    <a:srgbClr val="009DDC"/>
    <a:srgbClr val="0086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6"/>
    <p:restoredTop sz="81350" autoAdjust="0"/>
  </p:normalViewPr>
  <p:slideViewPr>
    <p:cSldViewPr snapToGrid="0" snapToObjects="1" showGuides="1">
      <p:cViewPr varScale="1">
        <p:scale>
          <a:sx n="93" d="100"/>
          <a:sy n="93" d="100"/>
        </p:scale>
        <p:origin x="1236" y="66"/>
      </p:cViewPr>
      <p:guideLst>
        <p:guide orient="horz" pos="2184"/>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6" d="100"/>
          <a:sy n="86" d="100"/>
        </p:scale>
        <p:origin x="-3786" y="-90"/>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79"/>
          </a:xfrm>
          <a:prstGeom prst="rect">
            <a:avLst/>
          </a:prstGeom>
        </p:spPr>
        <p:txBody>
          <a:bodyPr vert="horz" lIns="93932" tIns="46966" rIns="93932" bIns="46966" rtlCol="0"/>
          <a:lstStyle>
            <a:lvl1pPr algn="l">
              <a:defRPr sz="1200"/>
            </a:lvl1pPr>
          </a:lstStyle>
          <a:p>
            <a:endParaRPr lang="en-US" dirty="0"/>
          </a:p>
        </p:txBody>
      </p:sp>
      <p:sp>
        <p:nvSpPr>
          <p:cNvPr id="3" name="Date Placeholder 2"/>
          <p:cNvSpPr>
            <a:spLocks noGrp="1"/>
          </p:cNvSpPr>
          <p:nvPr>
            <p:ph type="dt" idx="1"/>
          </p:nvPr>
        </p:nvSpPr>
        <p:spPr>
          <a:xfrm>
            <a:off x="4008705" y="0"/>
            <a:ext cx="3066733" cy="469779"/>
          </a:xfrm>
          <a:prstGeom prst="rect">
            <a:avLst/>
          </a:prstGeom>
        </p:spPr>
        <p:txBody>
          <a:bodyPr vert="horz" lIns="93932" tIns="46966" rIns="93932" bIns="46966" rtlCol="0"/>
          <a:lstStyle>
            <a:lvl1pPr algn="r">
              <a:defRPr sz="1200"/>
            </a:lvl1pPr>
          </a:lstStyle>
          <a:p>
            <a:fld id="{686E8CED-6AC1-FA4C-AF78-340488CF9804}" type="datetimeFigureOut">
              <a:rPr lang="en-US" smtClean="0"/>
              <a:t>1/19/2022</a:t>
            </a:fld>
            <a:endParaRPr lang="en-US" dirty="0"/>
          </a:p>
        </p:txBody>
      </p:sp>
      <p:sp>
        <p:nvSpPr>
          <p:cNvPr id="4" name="Slide Image Placeholder 3"/>
          <p:cNvSpPr>
            <a:spLocks noGrp="1" noRot="1" noChangeAspect="1"/>
          </p:cNvSpPr>
          <p:nvPr>
            <p:ph type="sldImg" idx="2"/>
          </p:nvPr>
        </p:nvSpPr>
        <p:spPr>
          <a:xfrm>
            <a:off x="730250" y="1169988"/>
            <a:ext cx="5616575" cy="3159125"/>
          </a:xfrm>
          <a:prstGeom prst="rect">
            <a:avLst/>
          </a:prstGeom>
          <a:noFill/>
          <a:ln w="12700">
            <a:solidFill>
              <a:prstClr val="black"/>
            </a:solidFill>
          </a:ln>
        </p:spPr>
        <p:txBody>
          <a:bodyPr vert="horz" lIns="93932" tIns="46966" rIns="93932" bIns="46966" rtlCol="0" anchor="ctr"/>
          <a:lstStyle/>
          <a:p>
            <a:endParaRPr lang="en-US" dirty="0"/>
          </a:p>
        </p:txBody>
      </p:sp>
      <p:sp>
        <p:nvSpPr>
          <p:cNvPr id="5" name="Notes Placeholder 4"/>
          <p:cNvSpPr>
            <a:spLocks noGrp="1"/>
          </p:cNvSpPr>
          <p:nvPr>
            <p:ph type="body" sz="quarter" idx="3"/>
          </p:nvPr>
        </p:nvSpPr>
        <p:spPr>
          <a:xfrm>
            <a:off x="707708" y="4505979"/>
            <a:ext cx="5661660" cy="3686711"/>
          </a:xfrm>
          <a:prstGeom prst="rect">
            <a:avLst/>
          </a:prstGeom>
        </p:spPr>
        <p:txBody>
          <a:bodyPr vert="horz" lIns="93932" tIns="46966" rIns="93932" bIns="4696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8"/>
          </a:xfrm>
          <a:prstGeom prst="rect">
            <a:avLst/>
          </a:prstGeom>
        </p:spPr>
        <p:txBody>
          <a:bodyPr vert="horz" lIns="93932" tIns="46966" rIns="93932" bIns="46966"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7"/>
            <a:ext cx="3066733" cy="469778"/>
          </a:xfrm>
          <a:prstGeom prst="rect">
            <a:avLst/>
          </a:prstGeom>
        </p:spPr>
        <p:txBody>
          <a:bodyPr vert="horz" lIns="93932" tIns="46966" rIns="93932" bIns="46966" rtlCol="0" anchor="b"/>
          <a:lstStyle>
            <a:lvl1pPr algn="r">
              <a:defRPr sz="1200"/>
            </a:lvl1pPr>
          </a:lstStyle>
          <a:p>
            <a:fld id="{B2135FCF-C500-D947-9E76-99E2A30138CE}" type="slidenum">
              <a:rPr lang="en-US" smtClean="0"/>
              <a:t>‹#›</a:t>
            </a:fld>
            <a:endParaRPr lang="en-US" dirty="0"/>
          </a:p>
        </p:txBody>
      </p:sp>
    </p:spTree>
    <p:extLst>
      <p:ext uri="{BB962C8B-B14F-4D97-AF65-F5344CB8AC3E}">
        <p14:creationId xmlns:p14="http://schemas.microsoft.com/office/powerpoint/2010/main" val="1980957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a:t>
            </a:fld>
            <a:endParaRPr lang="en-US" dirty="0"/>
          </a:p>
        </p:txBody>
      </p:sp>
    </p:spTree>
    <p:extLst>
      <p:ext uri="{BB962C8B-B14F-4D97-AF65-F5344CB8AC3E}">
        <p14:creationId xmlns:p14="http://schemas.microsoft.com/office/powerpoint/2010/main" val="668504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2</a:t>
            </a:fld>
            <a:endParaRPr lang="en-US" dirty="0"/>
          </a:p>
        </p:txBody>
      </p:sp>
    </p:spTree>
    <p:extLst>
      <p:ext uri="{BB962C8B-B14F-4D97-AF65-F5344CB8AC3E}">
        <p14:creationId xmlns:p14="http://schemas.microsoft.com/office/powerpoint/2010/main" val="1955374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3</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5"/>
          </p:nvPr>
        </p:nvSpPr>
        <p:spPr/>
        <p:txBody>
          <a:bodyPr/>
          <a:lstStyle/>
          <a:p>
            <a:fld id="{B2135FCF-C500-D947-9E76-99E2A30138CE}" type="slidenum">
              <a:rPr lang="en-US" smtClean="0"/>
              <a:t>4</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5"/>
          </p:nvPr>
        </p:nvSpPr>
        <p:spPr/>
        <p:txBody>
          <a:bodyPr/>
          <a:lstStyle/>
          <a:p>
            <a:fld id="{B2135FCF-C500-D947-9E76-99E2A30138CE}" type="slidenum">
              <a:rPr lang="en-US" smtClean="0"/>
              <a:t>5</a:t>
            </a:fld>
            <a:endParaRPr lang="en-US" dirty="0"/>
          </a:p>
        </p:txBody>
      </p:sp>
    </p:spTree>
    <p:extLst>
      <p:ext uri="{BB962C8B-B14F-4D97-AF65-F5344CB8AC3E}">
        <p14:creationId xmlns:p14="http://schemas.microsoft.com/office/powerpoint/2010/main" val="341289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6</a:t>
            </a:fld>
            <a:endParaRPr lang="en-US" dirty="0"/>
          </a:p>
        </p:txBody>
      </p:sp>
    </p:spTree>
    <p:extLst>
      <p:ext uri="{BB962C8B-B14F-4D97-AF65-F5344CB8AC3E}">
        <p14:creationId xmlns:p14="http://schemas.microsoft.com/office/powerpoint/2010/main" val="3404511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7</a:t>
            </a:fld>
            <a:endParaRPr lang="en-US" dirty="0"/>
          </a:p>
        </p:txBody>
      </p:sp>
    </p:spTree>
    <p:extLst>
      <p:ext uri="{BB962C8B-B14F-4D97-AF65-F5344CB8AC3E}">
        <p14:creationId xmlns:p14="http://schemas.microsoft.com/office/powerpoint/2010/main" val="10574327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8</a:t>
            </a:fld>
            <a:endParaRPr lang="en-US" dirty="0"/>
          </a:p>
        </p:txBody>
      </p:sp>
    </p:spTree>
    <p:extLst>
      <p:ext uri="{BB962C8B-B14F-4D97-AF65-F5344CB8AC3E}">
        <p14:creationId xmlns:p14="http://schemas.microsoft.com/office/powerpoint/2010/main" val="17834533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9</a:t>
            </a:fld>
            <a:endParaRPr lang="en-US" dirty="0"/>
          </a:p>
        </p:txBody>
      </p:sp>
    </p:spTree>
    <p:extLst>
      <p:ext uri="{BB962C8B-B14F-4D97-AF65-F5344CB8AC3E}">
        <p14:creationId xmlns:p14="http://schemas.microsoft.com/office/powerpoint/2010/main" val="3346510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135FCF-C500-D947-9E76-99E2A30138CE}" type="slidenum">
              <a:rPr lang="en-US" smtClean="0"/>
              <a:t>10</a:t>
            </a:fld>
            <a:endParaRPr lang="en-US" dirty="0"/>
          </a:p>
        </p:txBody>
      </p:sp>
    </p:spTree>
    <p:extLst>
      <p:ext uri="{BB962C8B-B14F-4D97-AF65-F5344CB8AC3E}">
        <p14:creationId xmlns:p14="http://schemas.microsoft.com/office/powerpoint/2010/main" val="3075618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99E9474-21B1-4FD1-BE92-319296FD6F8B}" type="datetime1">
              <a:rPr lang="en-US" smtClean="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5077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2EF91A-E725-4DC2-B4D3-9FBE367A3740}" type="datetime1">
              <a:rPr lang="en-US" smtClean="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219299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2ECEA7-4875-4638-9B48-C39A40342B07}" type="datetime1">
              <a:rPr lang="en-US" smtClean="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472476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04F9AD8-F769-4B3A-B3AE-BDC6F95A9C12}" type="datetime1">
              <a:rPr lang="en-US" smtClean="0"/>
              <a:t>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306533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844A91-87D2-43C3-B2F4-C39B0AAF54CD}" type="datetime1">
              <a:rPr lang="en-US" smtClean="0"/>
              <a:t>1/19/2022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7231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A2B778-C52C-43AD-94F6-1A2C80C90E62}" type="datetime1">
              <a:rPr lang="en-US" smtClean="0"/>
              <a:t>1/19/2022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2086719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4554FD-6301-4A4C-915D-E1B260D94F8E}" type="datetime1">
              <a:rPr lang="en-US" smtClean="0"/>
              <a:t>1/19/2022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38222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C612F6-4D03-42AA-BCF9-F0CDEE511327}" type="datetime1">
              <a:rPr lang="en-US" smtClean="0"/>
              <a:t>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881243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578EBE-8DAA-46A7-B813-07097CE515A3}" type="datetime1">
              <a:rPr lang="en-US" smtClean="0"/>
              <a:t>1/19/2022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650794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BF5B71-86A3-4CD0-B656-F2D52B833B33}" type="datetime1">
              <a:rPr lang="en-US" smtClean="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74224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749F08-D0DA-4F78-A7F5-8226F63D441F}" type="datetime1">
              <a:rPr lang="en-US" smtClean="0"/>
              <a:t>1/19/2022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1569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F7FFF2-2FDF-48C5-A570-502299B68DC0}" type="datetime1">
              <a:rPr lang="en-US" smtClean="0"/>
              <a:t>1/19/2022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38D1FC-CABA-5945-AD3E-AC6D1D9B64E4}" type="slidenum">
              <a:rPr lang="en-US" smtClean="0"/>
              <a:t>‹#›</a:t>
            </a:fld>
            <a:endParaRPr lang="en-US" dirty="0"/>
          </a:p>
        </p:txBody>
      </p:sp>
    </p:spTree>
    <p:extLst>
      <p:ext uri="{BB962C8B-B14F-4D97-AF65-F5344CB8AC3E}">
        <p14:creationId xmlns:p14="http://schemas.microsoft.com/office/powerpoint/2010/main" val="1265129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mailto:Oliver.Luu@dot.ca.gov" TargetMode="External"/><Relationship Id="rId4" Type="http://schemas.openxmlformats.org/officeDocument/2006/relationships/hyperlink" Target="mailto:Tifini.Tran@dot.ca.go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dot.ca.gov/programs/local-assistance/projects/inactive-projects"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hyperlink" Target="https://catc.ca.gov/programs/active-transportation-program"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cleancalifornia.dot.ca.gov/local-grants/workshops-milestones"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mailto:CleanCA.LocalGrant@dot.ca.gov"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californialtap.org/index.cfm?pid=1077"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E2FA3D0-E97A-49CF-87B0-E0B7C812E45A}"/>
              </a:ext>
            </a:extLst>
          </p:cNvPr>
          <p:cNvSpPr/>
          <p:nvPr/>
        </p:nvSpPr>
        <p:spPr>
          <a:xfrm>
            <a:off x="1164771" y="3012293"/>
            <a:ext cx="9885965" cy="1763375"/>
          </a:xfrm>
          <a:prstGeom prst="rect">
            <a:avLst/>
          </a:prstGeom>
          <a:solidFill>
            <a:srgbClr val="000000"/>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7" name="Rectangle 6"/>
          <p:cNvSpPr/>
          <p:nvPr/>
        </p:nvSpPr>
        <p:spPr>
          <a:xfrm>
            <a:off x="304800" y="203200"/>
            <a:ext cx="11582400" cy="6468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092" y="1281824"/>
            <a:ext cx="5541470" cy="1150480"/>
          </a:xfrm>
          <a:prstGeom prst="rect">
            <a:avLst/>
          </a:prstGeom>
        </p:spPr>
      </p:pic>
      <p:sp>
        <p:nvSpPr>
          <p:cNvPr id="14" name="TextBox 13"/>
          <p:cNvSpPr txBox="1"/>
          <p:nvPr/>
        </p:nvSpPr>
        <p:spPr>
          <a:xfrm>
            <a:off x="1190067" y="4938902"/>
            <a:ext cx="8020592" cy="3016210"/>
          </a:xfrm>
          <a:prstGeom prst="rect">
            <a:avLst/>
          </a:prstGeom>
          <a:noFill/>
        </p:spPr>
        <p:txBody>
          <a:bodyPr wrap="square" rtlCol="0">
            <a:spAutoFit/>
          </a:bodyPr>
          <a:lstStyle/>
          <a:p>
            <a:r>
              <a:rPr lang="en-US" sz="1900" b="1" dirty="0" err="1"/>
              <a:t>Tifini</a:t>
            </a:r>
            <a:r>
              <a:rPr lang="en-US" sz="1900" b="1" dirty="0"/>
              <a:t> Tran				Oliver K. </a:t>
            </a:r>
            <a:r>
              <a:rPr lang="en-US" sz="1900" b="1" dirty="0" err="1"/>
              <a:t>Luu</a:t>
            </a:r>
            <a:endParaRPr lang="en-US" sz="1900" b="1" dirty="0"/>
          </a:p>
          <a:p>
            <a:r>
              <a:rPr lang="en-US" sz="1900" dirty="0"/>
              <a:t>District Local Assistance Engineer (DLAE)	Associate Transportation Planner</a:t>
            </a:r>
          </a:p>
          <a:p>
            <a:r>
              <a:rPr lang="en-US" sz="1900" dirty="0"/>
              <a:t>Caltrans District 12			Caltrans District 12</a:t>
            </a:r>
          </a:p>
          <a:p>
            <a:r>
              <a:rPr lang="en-US" sz="1900" dirty="0">
                <a:hlinkClick r:id="rId4"/>
              </a:rPr>
              <a:t>Tifini.Tran@dot.ca.gov</a:t>
            </a:r>
            <a:r>
              <a:rPr lang="en-US" sz="1900" dirty="0"/>
              <a:t>			</a:t>
            </a:r>
            <a:r>
              <a:rPr lang="en-US" sz="1900" dirty="0">
                <a:hlinkClick r:id="rId5"/>
              </a:rPr>
              <a:t>Oliver.Luu@dot.ca.gov</a:t>
            </a:r>
            <a:endParaRPr lang="en-US" sz="1900" dirty="0"/>
          </a:p>
          <a:p>
            <a:r>
              <a:rPr lang="en-US" sz="1900" dirty="0"/>
              <a:t>(657) 328-6275				(657) 328-6267</a:t>
            </a:r>
          </a:p>
          <a:p>
            <a:endParaRPr lang="en-US" sz="1900" dirty="0"/>
          </a:p>
          <a:p>
            <a:pPr marL="342900" indent="-342900">
              <a:buFont typeface="Arial" charset="0"/>
              <a:buChar char="•"/>
            </a:pPr>
            <a:endParaRPr lang="en-US" sz="1900" dirty="0"/>
          </a:p>
          <a:p>
            <a:pPr marL="342900" indent="-342900">
              <a:buFont typeface="Arial" charset="0"/>
              <a:buChar char="•"/>
            </a:pPr>
            <a:endParaRPr lang="en-US" sz="1900" dirty="0"/>
          </a:p>
          <a:p>
            <a:endParaRPr lang="en-US" sz="1900" dirty="0"/>
          </a:p>
          <a:p>
            <a:endParaRPr lang="en-US" sz="1900" dirty="0"/>
          </a:p>
        </p:txBody>
      </p:sp>
      <p:sp>
        <p:nvSpPr>
          <p:cNvPr id="4" name="TextBox 3">
            <a:extLst>
              <a:ext uri="{FF2B5EF4-FFF2-40B4-BE49-F238E27FC236}">
                <a16:creationId xmlns:a16="http://schemas.microsoft.com/office/drawing/2014/main" id="{5B12C611-E6AB-41D5-BDD1-C39746C3BC69}"/>
              </a:ext>
            </a:extLst>
          </p:cNvPr>
          <p:cNvSpPr txBox="1"/>
          <p:nvPr/>
        </p:nvSpPr>
        <p:spPr>
          <a:xfrm>
            <a:off x="2443824" y="3177332"/>
            <a:ext cx="7718010" cy="2092881"/>
          </a:xfrm>
          <a:prstGeom prst="rect">
            <a:avLst/>
          </a:prstGeom>
          <a:noFill/>
        </p:spPr>
        <p:txBody>
          <a:bodyPr wrap="none" rtlCol="0">
            <a:spAutoFit/>
          </a:bodyPr>
          <a:lstStyle/>
          <a:p>
            <a:pPr algn="ctr"/>
            <a:r>
              <a:rPr lang="en-US" sz="3200" dirty="0">
                <a:solidFill>
                  <a:schemeClr val="bg1"/>
                </a:solidFill>
              </a:rPr>
              <a:t>TECHNICAL ADVISORY COMMITTEE MEETING</a:t>
            </a:r>
          </a:p>
          <a:p>
            <a:pPr algn="ctr"/>
            <a:r>
              <a:rPr lang="en-US" sz="4800" dirty="0">
                <a:solidFill>
                  <a:schemeClr val="bg1"/>
                </a:solidFill>
              </a:rPr>
              <a:t>LOCAL ASSISTANCE UPDATE </a:t>
            </a:r>
          </a:p>
          <a:p>
            <a:endParaRPr lang="en-US" sz="3200" dirty="0"/>
          </a:p>
          <a:p>
            <a:r>
              <a:rPr lang="en-US" dirty="0"/>
              <a:t> 		</a:t>
            </a:r>
          </a:p>
        </p:txBody>
      </p:sp>
      <p:sp>
        <p:nvSpPr>
          <p:cNvPr id="5" name="TextBox 4">
            <a:extLst>
              <a:ext uri="{FF2B5EF4-FFF2-40B4-BE49-F238E27FC236}">
                <a16:creationId xmlns:a16="http://schemas.microsoft.com/office/drawing/2014/main" id="{49AA7962-CB2E-463A-8139-CBA06E792CF4}"/>
              </a:ext>
            </a:extLst>
          </p:cNvPr>
          <p:cNvSpPr txBox="1"/>
          <p:nvPr/>
        </p:nvSpPr>
        <p:spPr>
          <a:xfrm>
            <a:off x="9524255" y="4900881"/>
            <a:ext cx="2049348" cy="369332"/>
          </a:xfrm>
          <a:prstGeom prst="rect">
            <a:avLst/>
          </a:prstGeom>
          <a:noFill/>
        </p:spPr>
        <p:txBody>
          <a:bodyPr wrap="square" rtlCol="0">
            <a:spAutoFit/>
          </a:bodyPr>
          <a:lstStyle/>
          <a:p>
            <a:r>
              <a:rPr lang="en-US" b="1" dirty="0"/>
              <a:t>January 26</a:t>
            </a:r>
            <a:r>
              <a:rPr lang="en-US" b="1"/>
              <a:t>, 2022</a:t>
            </a:r>
            <a:endParaRPr lang="en-US" b="1" dirty="0"/>
          </a:p>
        </p:txBody>
      </p:sp>
      <p:sp>
        <p:nvSpPr>
          <p:cNvPr id="8" name="Rectangle 7">
            <a:extLst>
              <a:ext uri="{FF2B5EF4-FFF2-40B4-BE49-F238E27FC236}">
                <a16:creationId xmlns:a16="http://schemas.microsoft.com/office/drawing/2014/main" id="{615897A7-639F-4B3E-B9C6-7D540BF98432}"/>
              </a:ext>
            </a:extLst>
          </p:cNvPr>
          <p:cNvSpPr/>
          <p:nvPr/>
        </p:nvSpPr>
        <p:spPr>
          <a:xfrm>
            <a:off x="1186543" y="323567"/>
            <a:ext cx="9851576" cy="263609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986F210-19CB-4DC4-BDF6-BAB0916C61FC}"/>
              </a:ext>
            </a:extLst>
          </p:cNvPr>
          <p:cNvPicPr>
            <a:picLocks noChangeAspect="1"/>
          </p:cNvPicPr>
          <p:nvPr/>
        </p:nvPicPr>
        <p:blipFill>
          <a:blip r:embed="rId6"/>
          <a:stretch>
            <a:fillRect/>
          </a:stretch>
        </p:blipFill>
        <p:spPr>
          <a:xfrm>
            <a:off x="6230039" y="319021"/>
            <a:ext cx="4820697" cy="2625578"/>
          </a:xfrm>
          <a:prstGeom prst="rect">
            <a:avLst/>
          </a:prstGeom>
        </p:spPr>
      </p:pic>
    </p:spTree>
    <p:extLst>
      <p:ext uri="{BB962C8B-B14F-4D97-AF65-F5344CB8AC3E}">
        <p14:creationId xmlns:p14="http://schemas.microsoft.com/office/powerpoint/2010/main" val="1306109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6C54A88-EA72-4788-82E7-5E632439AAB4}"/>
              </a:ext>
            </a:extLst>
          </p:cNvPr>
          <p:cNvSpPr/>
          <p:nvPr/>
        </p:nvSpPr>
        <p:spPr>
          <a:xfrm>
            <a:off x="1520630" y="1191239"/>
            <a:ext cx="9122584" cy="1177785"/>
          </a:xfrm>
          <a:prstGeom prst="rect">
            <a:avLst/>
          </a:prstGeom>
        </p:spPr>
        <p:txBody>
          <a:bodyPr vert="horz" lIns="91440" tIns="45720" rIns="91440" bIns="45720" rtlCol="0" anchor="ctr">
            <a:normAutofit lnSpcReduction="10000"/>
          </a:bodyPr>
          <a:lstStyle/>
          <a:p>
            <a:pPr>
              <a:lnSpc>
                <a:spcPct val="90000"/>
              </a:lnSpc>
              <a:spcBef>
                <a:spcPct val="0"/>
              </a:spcBef>
              <a:spcAft>
                <a:spcPts val="600"/>
              </a:spcAft>
            </a:pPr>
            <a:r>
              <a:rPr lang="en-US" sz="3700" kern="1200" dirty="0">
                <a:solidFill>
                  <a:schemeClr val="tx1"/>
                </a:solidFill>
                <a:ea typeface="+mj-ea"/>
                <a:cs typeface="+mj-cs"/>
              </a:rPr>
              <a:t>TECHNICAL STEERING COMMITTEE MEETING</a:t>
            </a:r>
          </a:p>
          <a:p>
            <a:pPr>
              <a:lnSpc>
                <a:spcPct val="90000"/>
              </a:lnSpc>
              <a:spcBef>
                <a:spcPct val="0"/>
              </a:spcBef>
              <a:spcAft>
                <a:spcPts val="600"/>
              </a:spcAft>
            </a:pPr>
            <a:r>
              <a:rPr lang="en-US" sz="3700" kern="1200" dirty="0">
                <a:solidFill>
                  <a:schemeClr val="tx1"/>
                </a:solidFill>
                <a:ea typeface="+mj-ea"/>
                <a:cs typeface="+mj-cs"/>
              </a:rPr>
              <a:t>LOCAL ASSISTANCE UPDATE </a:t>
            </a:r>
          </a:p>
        </p:txBody>
      </p:sp>
      <p:sp>
        <p:nvSpPr>
          <p:cNvPr id="5" name="TextBox 4">
            <a:extLst>
              <a:ext uri="{FF2B5EF4-FFF2-40B4-BE49-F238E27FC236}">
                <a16:creationId xmlns:a16="http://schemas.microsoft.com/office/drawing/2014/main" id="{4BD35D44-0B4E-4077-B5BF-42E06B2F2DA4}"/>
              </a:ext>
            </a:extLst>
          </p:cNvPr>
          <p:cNvSpPr txBox="1"/>
          <p:nvPr/>
        </p:nvSpPr>
        <p:spPr>
          <a:xfrm>
            <a:off x="1571811" y="2887104"/>
            <a:ext cx="6066118" cy="2438546"/>
          </a:xfrm>
          <a:prstGeom prst="rect">
            <a:avLst/>
          </a:prstGeom>
        </p:spPr>
        <p:txBody>
          <a:bodyPr vert="horz" lIns="91440" tIns="45720" rIns="91440" bIns="45720" rtlCol="0">
            <a:noAutofit/>
          </a:bodyPr>
          <a:lstStyle/>
          <a:p>
            <a:pPr>
              <a:lnSpc>
                <a:spcPct val="90000"/>
              </a:lnSpc>
              <a:spcAft>
                <a:spcPts val="600"/>
              </a:spcAft>
            </a:pPr>
            <a:r>
              <a:rPr lang="en-US" sz="2100" dirty="0"/>
              <a:t>PAGE  |	UPDATE ITEM			</a:t>
            </a:r>
          </a:p>
          <a:p>
            <a:pPr>
              <a:lnSpc>
                <a:spcPct val="90000"/>
              </a:lnSpc>
              <a:spcAft>
                <a:spcPts val="600"/>
              </a:spcAft>
            </a:pPr>
            <a:r>
              <a:rPr lang="en-US" sz="2100" dirty="0"/>
              <a:t>   1	CTC Meetings</a:t>
            </a:r>
          </a:p>
          <a:p>
            <a:pPr>
              <a:lnSpc>
                <a:spcPct val="90000"/>
              </a:lnSpc>
              <a:spcAft>
                <a:spcPts val="600"/>
              </a:spcAft>
            </a:pPr>
            <a:r>
              <a:rPr lang="en-US" sz="2100" dirty="0"/>
              <a:t>   2	Inactive Invoices</a:t>
            </a:r>
          </a:p>
          <a:p>
            <a:pPr>
              <a:lnSpc>
                <a:spcPct val="90000"/>
              </a:lnSpc>
              <a:spcAft>
                <a:spcPts val="600"/>
              </a:spcAft>
            </a:pPr>
            <a:r>
              <a:rPr lang="en-US" sz="2100" dirty="0"/>
              <a:t>   3	Active Transportation Program</a:t>
            </a:r>
          </a:p>
          <a:p>
            <a:pPr>
              <a:lnSpc>
                <a:spcPct val="90000"/>
              </a:lnSpc>
              <a:spcAft>
                <a:spcPts val="600"/>
              </a:spcAft>
            </a:pPr>
            <a:r>
              <a:rPr lang="en-US" sz="2100" dirty="0"/>
              <a:t>   4	Clean California Local Grant Program</a:t>
            </a:r>
          </a:p>
          <a:p>
            <a:pPr>
              <a:lnSpc>
                <a:spcPct val="90000"/>
              </a:lnSpc>
              <a:spcAft>
                <a:spcPts val="600"/>
              </a:spcAft>
            </a:pPr>
            <a:r>
              <a:rPr lang="en-US" sz="2100" dirty="0"/>
              <a:t>   5	Clean California (Cont’d)</a:t>
            </a:r>
          </a:p>
          <a:p>
            <a:pPr>
              <a:lnSpc>
                <a:spcPct val="90000"/>
              </a:lnSpc>
              <a:spcAft>
                <a:spcPts val="600"/>
              </a:spcAft>
            </a:pPr>
            <a:r>
              <a:rPr lang="en-US" sz="2100" dirty="0"/>
              <a:t>   6	Training</a:t>
            </a:r>
          </a:p>
          <a:p>
            <a:pPr>
              <a:lnSpc>
                <a:spcPct val="90000"/>
              </a:lnSpc>
              <a:spcAft>
                <a:spcPts val="600"/>
              </a:spcAft>
            </a:pPr>
            <a:r>
              <a:rPr lang="en-US" sz="2100" dirty="0"/>
              <a:t>   7	Title VI</a:t>
            </a:r>
          </a:p>
          <a:p>
            <a:pPr>
              <a:lnSpc>
                <a:spcPct val="90000"/>
              </a:lnSpc>
              <a:spcAft>
                <a:spcPts val="600"/>
              </a:spcAft>
            </a:pPr>
            <a:r>
              <a:rPr lang="en-US" sz="2100" dirty="0"/>
              <a:t>   8	Staff Assignments/Contacts</a:t>
            </a:r>
          </a:p>
        </p:txBody>
      </p:sp>
      <p:sp>
        <p:nvSpPr>
          <p:cNvPr id="13"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5"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8" name="Picture 7" descr="A close up of a sign&#10;&#10;Description generated with high confidence">
            <a:extLst>
              <a:ext uri="{FF2B5EF4-FFF2-40B4-BE49-F238E27FC236}">
                <a16:creationId xmlns:a16="http://schemas.microsoft.com/office/drawing/2014/main" id="{EC04360E-50CF-45A1-BF51-063932311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9042" y="3918858"/>
            <a:ext cx="3385354" cy="592436"/>
          </a:xfrm>
          <a:prstGeom prst="rect">
            <a:avLst/>
          </a:prstGeom>
        </p:spPr>
      </p:pic>
      <p:sp>
        <p:nvSpPr>
          <p:cNvPr id="10" name="TextBox 9">
            <a:extLst>
              <a:ext uri="{FF2B5EF4-FFF2-40B4-BE49-F238E27FC236}">
                <a16:creationId xmlns:a16="http://schemas.microsoft.com/office/drawing/2014/main" id="{D0E80BC4-50E8-4AC1-A065-5D61B2A1BF6F}"/>
              </a:ext>
            </a:extLst>
          </p:cNvPr>
          <p:cNvSpPr txBox="1"/>
          <p:nvPr/>
        </p:nvSpPr>
        <p:spPr>
          <a:xfrm>
            <a:off x="1555167" y="2415684"/>
            <a:ext cx="4526755" cy="400110"/>
          </a:xfrm>
          <a:prstGeom prst="rect">
            <a:avLst/>
          </a:prstGeom>
          <a:solidFill>
            <a:schemeClr val="bg2">
              <a:lumMod val="10000"/>
            </a:schemeClr>
          </a:solidFill>
        </p:spPr>
        <p:txBody>
          <a:bodyPr wrap="square" rtlCol="0">
            <a:spAutoFit/>
          </a:bodyPr>
          <a:lstStyle/>
          <a:p>
            <a:pPr>
              <a:spcAft>
                <a:spcPts val="600"/>
              </a:spcAft>
            </a:pPr>
            <a:r>
              <a:rPr lang="en-US" sz="2000" b="1" dirty="0">
                <a:solidFill>
                  <a:schemeClr val="bg1"/>
                </a:solidFill>
              </a:rPr>
              <a:t>TABLE OF CONTENTS</a:t>
            </a:r>
            <a:r>
              <a:rPr lang="en-US" b="1" dirty="0">
                <a:solidFill>
                  <a:schemeClr val="bg1"/>
                </a:solidFill>
              </a:rPr>
              <a:t>	</a:t>
            </a:r>
          </a:p>
        </p:txBody>
      </p:sp>
    </p:spTree>
    <p:extLst>
      <p:ext uri="{BB962C8B-B14F-4D97-AF65-F5344CB8AC3E}">
        <p14:creationId xmlns:p14="http://schemas.microsoft.com/office/powerpoint/2010/main" val="646754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500749" cy="584775"/>
          </a:xfrm>
          <a:prstGeom prst="rect">
            <a:avLst/>
          </a:prstGeom>
          <a:noFill/>
        </p:spPr>
        <p:txBody>
          <a:bodyPr wrap="none" rtlCol="0">
            <a:spAutoFit/>
          </a:bodyPr>
          <a:lstStyle/>
          <a:p>
            <a:r>
              <a:rPr lang="en-US" sz="3200" b="1" dirty="0"/>
              <a:t>CTC Meetings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3060581"/>
          </a:xfrm>
          <a:prstGeom prst="rect">
            <a:avLst/>
          </a:prstGeom>
        </p:spPr>
        <p:txBody>
          <a:bodyPr wrap="square">
            <a:spAutoFit/>
          </a:bodyPr>
          <a:lstStyle/>
          <a:p>
            <a:pPr marL="285750" indent="-285750">
              <a:lnSpc>
                <a:spcPct val="150000"/>
              </a:lnSpc>
              <a:buFont typeface="Arial" panose="020B0604020202020204" pitchFamily="34" charset="0"/>
              <a:buChar char="•"/>
            </a:pPr>
            <a:r>
              <a:rPr lang="en-US" sz="3300" dirty="0"/>
              <a:t>Upcoming deadlines to submit allocations and time extensions to District Local Assistance:</a:t>
            </a:r>
          </a:p>
          <a:p>
            <a:pPr marL="742950" lvl="1" indent="-285750">
              <a:lnSpc>
                <a:spcPct val="150000"/>
              </a:lnSpc>
              <a:buFont typeface="Arial" panose="020B0604020202020204" pitchFamily="34" charset="0"/>
              <a:buChar char="•"/>
            </a:pPr>
            <a:r>
              <a:rPr lang="en-US" sz="3300" b="1" dirty="0"/>
              <a:t>March 21</a:t>
            </a:r>
            <a:r>
              <a:rPr lang="en-US" sz="3300" dirty="0"/>
              <a:t>, 2022 for the May 2022 CTC Meeting</a:t>
            </a:r>
          </a:p>
          <a:p>
            <a:pPr marL="742950" lvl="1" indent="-285750">
              <a:lnSpc>
                <a:spcPct val="150000"/>
              </a:lnSpc>
              <a:buFont typeface="Arial" panose="020B0604020202020204" pitchFamily="34" charset="0"/>
              <a:buChar char="•"/>
            </a:pPr>
            <a:r>
              <a:rPr lang="en-US" sz="3300" b="1" dirty="0"/>
              <a:t>May 2</a:t>
            </a:r>
            <a:r>
              <a:rPr lang="en-US" sz="3300" dirty="0"/>
              <a:t>, 2022 for the June 2022 CTC Meeting</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1</a:t>
            </a:r>
          </a:p>
        </p:txBody>
      </p:sp>
    </p:spTree>
    <p:extLst>
      <p:ext uri="{BB962C8B-B14F-4D97-AF65-F5344CB8AC3E}">
        <p14:creationId xmlns:p14="http://schemas.microsoft.com/office/powerpoint/2010/main" val="372074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997359" cy="584775"/>
          </a:xfrm>
          <a:prstGeom prst="rect">
            <a:avLst/>
          </a:prstGeom>
          <a:noFill/>
        </p:spPr>
        <p:txBody>
          <a:bodyPr wrap="none" rtlCol="0">
            <a:spAutoFit/>
          </a:bodyPr>
          <a:lstStyle/>
          <a:p>
            <a:r>
              <a:rPr lang="en-US" sz="3200" b="1" dirty="0"/>
              <a:t>Inactive Invoices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4831579"/>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sz="2600" dirty="0"/>
              <a:t>The current inactive quarter began on January 1, 2022 and the deadline to submit inactive invoices to Caltrans for this quarter is </a:t>
            </a:r>
            <a:r>
              <a:rPr lang="en-US" sz="2600" b="1" dirty="0"/>
              <a:t>February 22</a:t>
            </a:r>
            <a:r>
              <a:rPr lang="en-US" sz="2600" dirty="0"/>
              <a:t>, </a:t>
            </a:r>
            <a:r>
              <a:rPr lang="en-US" sz="2600" b="1" dirty="0"/>
              <a:t>2021</a:t>
            </a:r>
          </a:p>
          <a:p>
            <a:pPr marL="285750" lvl="0" indent="-285750">
              <a:lnSpc>
                <a:spcPct val="150000"/>
              </a:lnSpc>
              <a:buFont typeface="Arial" panose="020B0604020202020204" pitchFamily="34" charset="0"/>
              <a:buChar char="•"/>
            </a:pPr>
            <a:r>
              <a:rPr lang="en-US" sz="2600" dirty="0"/>
              <a:t>Caltrans’ official list of inactive projects can be viewed here: </a:t>
            </a:r>
            <a:r>
              <a:rPr lang="en-US" sz="2600" dirty="0">
                <a:hlinkClick r:id="rId3"/>
              </a:rPr>
              <a:t>https://dot.ca.gov/programs/local-assistance/projects/inactive-projects</a:t>
            </a:r>
            <a:endParaRPr lang="en-US" sz="2600" dirty="0"/>
          </a:p>
          <a:p>
            <a:pPr marL="285750" indent="-285750">
              <a:lnSpc>
                <a:spcPct val="150000"/>
              </a:lnSpc>
              <a:buFont typeface="Arial" panose="020B0604020202020204" pitchFamily="34" charset="0"/>
              <a:buChar char="•"/>
            </a:pPr>
            <a:r>
              <a:rPr lang="en-US" sz="2600" dirty="0"/>
              <a:t>If you have any questions or issues with submitting invoices, please contact your area engineer/planner for further assistance</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2</a:t>
            </a:r>
          </a:p>
        </p:txBody>
      </p:sp>
    </p:spTree>
    <p:extLst>
      <p:ext uri="{BB962C8B-B14F-4D97-AF65-F5344CB8AC3E}">
        <p14:creationId xmlns:p14="http://schemas.microsoft.com/office/powerpoint/2010/main" val="4166910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5390002" cy="584775"/>
          </a:xfrm>
          <a:prstGeom prst="rect">
            <a:avLst/>
          </a:prstGeom>
          <a:noFill/>
        </p:spPr>
        <p:txBody>
          <a:bodyPr wrap="none" rtlCol="0">
            <a:spAutoFit/>
          </a:bodyPr>
          <a:lstStyle/>
          <a:p>
            <a:r>
              <a:rPr lang="en-US" sz="3200" b="1" dirty="0"/>
              <a:t>Active Transportation Program</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0549110" cy="4649350"/>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sz="2500" dirty="0"/>
              <a:t>Development workshops have been scheduled for Cycle 6</a:t>
            </a:r>
          </a:p>
          <a:p>
            <a:pPr marL="742950" lvl="1" indent="-285750">
              <a:lnSpc>
                <a:spcPct val="150000"/>
              </a:lnSpc>
              <a:buFont typeface="Arial" panose="020B0604020202020204" pitchFamily="34" charset="0"/>
              <a:buChar char="•"/>
            </a:pPr>
            <a:r>
              <a:rPr lang="en-US" sz="2500" dirty="0"/>
              <a:t>Scoring Rubrics: February 8, 2022 from 1:00 – 4:00 PM</a:t>
            </a:r>
          </a:p>
          <a:p>
            <a:pPr marL="742950" lvl="1" indent="-285750">
              <a:lnSpc>
                <a:spcPct val="150000"/>
              </a:lnSpc>
              <a:buFont typeface="Arial" panose="020B0604020202020204" pitchFamily="34" charset="0"/>
              <a:buChar char="•"/>
            </a:pPr>
            <a:r>
              <a:rPr lang="en-US" sz="2500" dirty="0"/>
              <a:t>Optional Workshop: February 23, 2022 from 9:30 AM – 12:30 PM</a:t>
            </a:r>
          </a:p>
          <a:p>
            <a:pPr marL="285750" indent="-285750">
              <a:lnSpc>
                <a:spcPct val="150000"/>
              </a:lnSpc>
              <a:buFont typeface="Arial" panose="020B0604020202020204" pitchFamily="34" charset="0"/>
              <a:buChar char="•"/>
            </a:pPr>
            <a:r>
              <a:rPr lang="en-US" sz="2500" dirty="0"/>
              <a:t>Link to register: </a:t>
            </a:r>
            <a:r>
              <a:rPr lang="en-US" sz="2500" dirty="0">
                <a:hlinkClick r:id="rId3"/>
              </a:rPr>
              <a:t>https://catc.ca.gov/programs/active-transportation-program</a:t>
            </a:r>
            <a:endParaRPr lang="en-US" sz="2500" dirty="0"/>
          </a:p>
          <a:p>
            <a:pPr marL="285750" indent="-285750">
              <a:lnSpc>
                <a:spcPct val="150000"/>
              </a:lnSpc>
              <a:buFont typeface="Arial" panose="020B0604020202020204" pitchFamily="34" charset="0"/>
              <a:buChar char="•"/>
            </a:pPr>
            <a:r>
              <a:rPr lang="en-US" sz="2500" dirty="0"/>
              <a:t>If your agency plans to apply for Cycle 6 with a project that is on or will impact Caltrans Right of Way, we recommend you start working on the Right of Way Impact Checklist as soon as possible to prevent any delays to your application submittal</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3</a:t>
            </a:r>
          </a:p>
        </p:txBody>
      </p:sp>
    </p:spTree>
    <p:extLst>
      <p:ext uri="{BB962C8B-B14F-4D97-AF65-F5344CB8AC3E}">
        <p14:creationId xmlns:p14="http://schemas.microsoft.com/office/powerpoint/2010/main" val="2086517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Clean California Local Grant Program (CCLGP)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4649350"/>
          </a:xfrm>
          <a:prstGeom prst="rect">
            <a:avLst/>
          </a:prstGeom>
        </p:spPr>
        <p:txBody>
          <a:bodyPr wrap="square">
            <a:spAutoFit/>
          </a:bodyPr>
          <a:lstStyle/>
          <a:p>
            <a:pPr marL="285750" indent="-285750">
              <a:lnSpc>
                <a:spcPct val="150000"/>
              </a:lnSpc>
              <a:buFont typeface="Arial" panose="020B0604020202020204" pitchFamily="34" charset="0"/>
              <a:buChar char="•"/>
            </a:pPr>
            <a:r>
              <a:rPr lang="en-US" sz="2500" dirty="0"/>
              <a:t>Purpose: to beautify and clean up local streets and roads, tribal lands, parks, pathways, transit centers, and other public spaces</a:t>
            </a:r>
          </a:p>
          <a:p>
            <a:pPr marL="285750" indent="-285750">
              <a:lnSpc>
                <a:spcPct val="150000"/>
              </a:lnSpc>
              <a:buFont typeface="Arial" panose="020B0604020202020204" pitchFamily="34" charset="0"/>
              <a:buChar char="•"/>
            </a:pPr>
            <a:r>
              <a:rPr lang="en-US" sz="2500" dirty="0"/>
              <a:t>Approximately $296 Million </a:t>
            </a:r>
          </a:p>
          <a:p>
            <a:pPr marL="285750" indent="-285750">
              <a:lnSpc>
                <a:spcPct val="150000"/>
              </a:lnSpc>
              <a:buFont typeface="Arial" panose="020B0604020202020204" pitchFamily="34" charset="0"/>
              <a:buChar char="•"/>
            </a:pPr>
            <a:r>
              <a:rPr lang="en-US" sz="2500" dirty="0"/>
              <a:t>3-year competitive statewide program – projects must be completed and open to the public, with all funds expended, by </a:t>
            </a:r>
            <a:r>
              <a:rPr lang="en-US" sz="2500" b="1" dirty="0"/>
              <a:t>June 30, 2024</a:t>
            </a:r>
          </a:p>
          <a:p>
            <a:pPr marL="285750" indent="-285750">
              <a:lnSpc>
                <a:spcPct val="150000"/>
              </a:lnSpc>
              <a:buFont typeface="Arial" panose="020B0604020202020204" pitchFamily="34" charset="0"/>
              <a:buChar char="•"/>
            </a:pPr>
            <a:r>
              <a:rPr lang="en-US" sz="2500" dirty="0"/>
              <a:t>Deadline to submit applications is </a:t>
            </a:r>
            <a:r>
              <a:rPr lang="en-US" sz="2500" b="1" dirty="0">
                <a:highlight>
                  <a:srgbClr val="FFFF00"/>
                </a:highlight>
              </a:rPr>
              <a:t>Feb 1, 2022</a:t>
            </a:r>
            <a:r>
              <a:rPr lang="en-US" sz="2500" dirty="0"/>
              <a:t> – late applications will NOT be accepted</a:t>
            </a:r>
          </a:p>
          <a:p>
            <a:pPr marL="285750" indent="-285750">
              <a:lnSpc>
                <a:spcPct val="150000"/>
              </a:lnSpc>
              <a:buFont typeface="Arial" panose="020B0604020202020204" pitchFamily="34" charset="0"/>
              <a:buChar char="•"/>
            </a:pPr>
            <a:r>
              <a:rPr lang="en-US" sz="2500" dirty="0"/>
              <a:t>Agencies will be notified of project award on March 2, 2022</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4</a:t>
            </a:r>
          </a:p>
        </p:txBody>
      </p:sp>
    </p:spTree>
    <p:extLst>
      <p:ext uri="{BB962C8B-B14F-4D97-AF65-F5344CB8AC3E}">
        <p14:creationId xmlns:p14="http://schemas.microsoft.com/office/powerpoint/2010/main" val="1298111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Clean California (Cont’d)</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3903504"/>
          </a:xfrm>
          <a:prstGeom prst="rect">
            <a:avLst/>
          </a:prstGeom>
        </p:spPr>
        <p:txBody>
          <a:bodyPr wrap="square">
            <a:spAutoFit/>
          </a:bodyPr>
          <a:lstStyle/>
          <a:p>
            <a:pPr marL="285750" indent="-285750">
              <a:lnSpc>
                <a:spcPct val="150000"/>
              </a:lnSpc>
              <a:buFont typeface="Arial" panose="020B0604020202020204" pitchFamily="34" charset="0"/>
              <a:buChar char="•"/>
            </a:pPr>
            <a:r>
              <a:rPr lang="en-US" sz="2800" dirty="0"/>
              <a:t>Please see the Clean CA webpage for more info, including the guidelines, FAQ, and recordings of the Clean CA workshops: </a:t>
            </a:r>
            <a:r>
              <a:rPr lang="en-US" sz="2800" dirty="0">
                <a:hlinkClick r:id="rId3"/>
              </a:rPr>
              <a:t>https://cleancalifornia.dot.ca.gov/local-grants/workshops-milestones</a:t>
            </a:r>
            <a:endParaRPr lang="en-US" sz="2800" dirty="0"/>
          </a:p>
          <a:p>
            <a:pPr marL="285750" indent="-285750">
              <a:lnSpc>
                <a:spcPct val="150000"/>
              </a:lnSpc>
              <a:buFont typeface="Arial" panose="020B0604020202020204" pitchFamily="34" charset="0"/>
              <a:buChar char="•"/>
            </a:pPr>
            <a:r>
              <a:rPr lang="en-US" sz="2800" dirty="0"/>
              <a:t>Email contact for questions related to guidelines: </a:t>
            </a:r>
            <a:r>
              <a:rPr lang="en-US" sz="2800" dirty="0">
                <a:hlinkClick r:id="rId4"/>
              </a:rPr>
              <a:t>CleanCA.LocalGrant@dot.ca.gov</a:t>
            </a:r>
            <a:endParaRPr lang="en-US" sz="28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5</a:t>
            </a:r>
          </a:p>
        </p:txBody>
      </p:sp>
    </p:spTree>
    <p:extLst>
      <p:ext uri="{BB962C8B-B14F-4D97-AF65-F5344CB8AC3E}">
        <p14:creationId xmlns:p14="http://schemas.microsoft.com/office/powerpoint/2010/main" val="893780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1541191" cy="584775"/>
          </a:xfrm>
          <a:prstGeom prst="rect">
            <a:avLst/>
          </a:prstGeom>
          <a:noFill/>
        </p:spPr>
        <p:txBody>
          <a:bodyPr wrap="none" rtlCol="0">
            <a:spAutoFit/>
          </a:bodyPr>
          <a:lstStyle/>
          <a:p>
            <a:r>
              <a:rPr lang="en-US" sz="3200" b="1" dirty="0"/>
              <a:t>Training</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4713021"/>
          </a:xfrm>
          <a:prstGeom prst="rect">
            <a:avLst/>
          </a:prstGeom>
        </p:spPr>
        <p:txBody>
          <a:bodyPr wrap="square">
            <a:spAutoFit/>
          </a:bodyPr>
          <a:lstStyle/>
          <a:p>
            <a:pPr marL="285750" indent="-285750">
              <a:lnSpc>
                <a:spcPct val="150000"/>
              </a:lnSpc>
              <a:buFont typeface="Arial" panose="020B0604020202020204" pitchFamily="34" charset="0"/>
              <a:buChar char="•"/>
            </a:pPr>
            <a:r>
              <a:rPr lang="en-US" sz="2250" dirty="0"/>
              <a:t>LTAP link for training registration and info: </a:t>
            </a:r>
            <a:r>
              <a:rPr lang="en-US" sz="2250" dirty="0">
                <a:hlinkClick r:id="rId3"/>
              </a:rPr>
              <a:t>https://californialtap.org/index.cfm?pid=1077</a:t>
            </a:r>
            <a:endParaRPr lang="en-US" sz="2250" dirty="0"/>
          </a:p>
          <a:p>
            <a:pPr marL="285750" indent="-285750">
              <a:lnSpc>
                <a:spcPct val="150000"/>
              </a:lnSpc>
              <a:buFont typeface="Arial" panose="020B0604020202020204" pitchFamily="34" charset="0"/>
              <a:buChar char="•"/>
            </a:pPr>
            <a:r>
              <a:rPr lang="en-US" sz="2250" dirty="0"/>
              <a:t>Federal Aid Series</a:t>
            </a:r>
          </a:p>
          <a:p>
            <a:pPr marL="742950" lvl="1" indent="-285750">
              <a:lnSpc>
                <a:spcPct val="150000"/>
              </a:lnSpc>
              <a:buFont typeface="Arial" panose="020B0604020202020204" pitchFamily="34" charset="0"/>
              <a:buChar char="•"/>
            </a:pPr>
            <a:r>
              <a:rPr lang="en-US" sz="2250" dirty="0"/>
              <a:t>Getting Your Federal Aid Started (Feb 22-23, Apr 19-20, Jun 14-15)</a:t>
            </a:r>
          </a:p>
          <a:p>
            <a:pPr marL="742950" lvl="1" indent="-285750">
              <a:lnSpc>
                <a:spcPct val="150000"/>
              </a:lnSpc>
              <a:buFont typeface="Arial" panose="020B0604020202020204" pitchFamily="34" charset="0"/>
              <a:buChar char="•"/>
            </a:pPr>
            <a:r>
              <a:rPr lang="en-US" sz="2250" dirty="0"/>
              <a:t>Environmental Requirements (Mar 15-16, May 10-11)</a:t>
            </a:r>
          </a:p>
          <a:p>
            <a:pPr marL="742950" lvl="1" indent="-285750">
              <a:lnSpc>
                <a:spcPct val="150000"/>
              </a:lnSpc>
              <a:buFont typeface="Arial" panose="020B0604020202020204" pitchFamily="34" charset="0"/>
              <a:buChar char="•"/>
            </a:pPr>
            <a:r>
              <a:rPr lang="en-US" sz="2250" dirty="0"/>
              <a:t>Project Development: Design to Construction (Mar 1-2)</a:t>
            </a:r>
          </a:p>
          <a:p>
            <a:pPr marL="742950" lvl="1" indent="-285750">
              <a:lnSpc>
                <a:spcPct val="150000"/>
              </a:lnSpc>
              <a:buFont typeface="Arial" panose="020B0604020202020204" pitchFamily="34" charset="0"/>
              <a:buChar char="•"/>
            </a:pPr>
            <a:r>
              <a:rPr lang="en-US" sz="2250" dirty="0"/>
              <a:t>Federal Rules for Contract Admin &amp; Project Completion (Feb 1-2, Mar 8-9)</a:t>
            </a:r>
          </a:p>
          <a:p>
            <a:pPr marL="285750" indent="-285750">
              <a:lnSpc>
                <a:spcPct val="150000"/>
              </a:lnSpc>
              <a:buFont typeface="Arial" panose="020B0604020202020204" pitchFamily="34" charset="0"/>
              <a:buChar char="•"/>
            </a:pPr>
            <a:r>
              <a:rPr lang="en-US" sz="2250" dirty="0"/>
              <a:t>FHWA Right of Way Workshops (Feb 8-10, Mar 15-17)</a:t>
            </a:r>
          </a:p>
          <a:p>
            <a:pPr marL="285750" indent="-285750">
              <a:lnSpc>
                <a:spcPct val="150000"/>
              </a:lnSpc>
              <a:buFont typeface="Arial" panose="020B0604020202020204" pitchFamily="34" charset="0"/>
              <a:buChar char="•"/>
            </a:pPr>
            <a:r>
              <a:rPr lang="en-US" sz="2250" dirty="0"/>
              <a:t>Labor Compliance (Feb 15-17, Mar 22-24, Apr 25-28)</a:t>
            </a:r>
          </a:p>
          <a:p>
            <a:pPr marL="285750" indent="-285750">
              <a:lnSpc>
                <a:spcPct val="150000"/>
              </a:lnSpc>
              <a:buFont typeface="Arial" panose="020B0604020202020204" pitchFamily="34" charset="0"/>
              <a:buChar char="•"/>
            </a:pPr>
            <a:r>
              <a:rPr lang="en-US" sz="2250" dirty="0"/>
              <a:t>Resident Engineers Academy (Feb 28-Mar 3, Apr 25-28)</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8672" y="6225548"/>
            <a:ext cx="1719944" cy="299270"/>
          </a:xfrm>
          <a:prstGeom prst="rect">
            <a:avLst/>
          </a:prstGeom>
        </p:spPr>
      </p:pic>
      <p:sp>
        <p:nvSpPr>
          <p:cNvPr id="17" name="Rectangle 16">
            <a:extLst>
              <a:ext uri="{FF2B5EF4-FFF2-40B4-BE49-F238E27FC236}">
                <a16:creationId xmlns:a16="http://schemas.microsoft.com/office/drawing/2014/main" id="{20250620-42B1-42F7-A48D-D2C50EF36A7C}"/>
              </a:ext>
            </a:extLst>
          </p:cNvPr>
          <p:cNvSpPr/>
          <p:nvPr/>
        </p:nvSpPr>
        <p:spPr>
          <a:xfrm>
            <a:off x="11077772" y="6190517"/>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6</a:t>
            </a:r>
          </a:p>
        </p:txBody>
      </p:sp>
    </p:spTree>
    <p:extLst>
      <p:ext uri="{BB962C8B-B14F-4D97-AF65-F5344CB8AC3E}">
        <p14:creationId xmlns:p14="http://schemas.microsoft.com/office/powerpoint/2010/main" val="521612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1383712" cy="584775"/>
          </a:xfrm>
          <a:prstGeom prst="rect">
            <a:avLst/>
          </a:prstGeom>
          <a:noFill/>
        </p:spPr>
        <p:txBody>
          <a:bodyPr wrap="none" rtlCol="0">
            <a:spAutoFit/>
          </a:bodyPr>
          <a:lstStyle/>
          <a:p>
            <a:r>
              <a:rPr lang="en-US" sz="3200" b="1" dirty="0"/>
              <a:t>Title VI</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5296578"/>
          </a:xfrm>
          <a:prstGeom prst="rect">
            <a:avLst/>
          </a:prstGeom>
        </p:spPr>
        <p:txBody>
          <a:bodyPr wrap="square">
            <a:spAutoFit/>
          </a:bodyPr>
          <a:lstStyle/>
          <a:p>
            <a:pPr marL="285750" indent="-285750">
              <a:lnSpc>
                <a:spcPct val="150000"/>
              </a:lnSpc>
              <a:buFont typeface="Arial" panose="020B0604020202020204" pitchFamily="34" charset="0"/>
              <a:buChar char="•"/>
            </a:pPr>
            <a:r>
              <a:rPr lang="en-US" sz="1600" dirty="0"/>
              <a:t>Title VI of the Civil Rights Act of 1964 prohibits discrimination by recipient of Federal assistance on the basis of race, color, and national origin, including the denial of meaningful access for limited English proficient (LEP) Persons.</a:t>
            </a:r>
          </a:p>
          <a:p>
            <a:pPr marL="285750" lvl="0" indent="-285750">
              <a:lnSpc>
                <a:spcPct val="150000"/>
              </a:lnSpc>
              <a:buFont typeface="Arial" panose="020B0604020202020204" pitchFamily="34" charset="0"/>
              <a:buChar char="•"/>
            </a:pPr>
            <a:r>
              <a:rPr lang="en-US" sz="1600" dirty="0"/>
              <a:t>Requirements include but are not limited to: </a:t>
            </a:r>
          </a:p>
          <a:p>
            <a:pPr marL="742950" lvl="1" indent="-285750">
              <a:buFont typeface="Arial" panose="020B0604020202020204" pitchFamily="34" charset="0"/>
              <a:buChar char="•"/>
            </a:pPr>
            <a:r>
              <a:rPr lang="en-US" sz="1600" dirty="0"/>
              <a:t>Title VI nondiscrimination statement</a:t>
            </a:r>
          </a:p>
          <a:p>
            <a:pPr marL="742950" lvl="1" indent="-285750">
              <a:buFont typeface="Arial" panose="020B0604020202020204" pitchFamily="34" charset="0"/>
              <a:buChar char="•"/>
            </a:pPr>
            <a:r>
              <a:rPr lang="en-US" sz="1600" dirty="0"/>
              <a:t>Assurances (as part of the Master Agreement and Program Supplement Agreement. </a:t>
            </a:r>
          </a:p>
          <a:p>
            <a:pPr marL="742950" lvl="1" indent="-285750">
              <a:buFont typeface="Arial" panose="020B0604020202020204" pitchFamily="34" charset="0"/>
              <a:buChar char="•"/>
            </a:pPr>
            <a:r>
              <a:rPr lang="en-US" sz="1600" dirty="0"/>
              <a:t>Designation of a Title VI Coordinator. </a:t>
            </a:r>
          </a:p>
          <a:p>
            <a:pPr marL="742950" lvl="1" indent="-285750">
              <a:buFont typeface="Arial" panose="020B0604020202020204" pitchFamily="34" charset="0"/>
              <a:buChar char="•"/>
            </a:pPr>
            <a:r>
              <a:rPr lang="en-US" sz="1600" dirty="0"/>
              <a:t>Complaint Procedures.</a:t>
            </a:r>
          </a:p>
          <a:p>
            <a:pPr marL="742950" lvl="1" indent="-285750">
              <a:buFont typeface="Arial" panose="020B0604020202020204" pitchFamily="34" charset="0"/>
              <a:buChar char="•"/>
            </a:pPr>
            <a:r>
              <a:rPr lang="en-US" sz="1600" dirty="0"/>
              <a:t>Data Collection.</a:t>
            </a:r>
          </a:p>
          <a:p>
            <a:pPr marL="742950" lvl="1" indent="-285750">
              <a:buFont typeface="Arial" panose="020B0604020202020204" pitchFamily="34" charset="0"/>
              <a:buChar char="•"/>
            </a:pPr>
            <a:r>
              <a:rPr lang="en-US" sz="1600" dirty="0"/>
              <a:t>Training.</a:t>
            </a:r>
          </a:p>
          <a:p>
            <a:pPr marL="742950" lvl="1" indent="-285750">
              <a:buFont typeface="Arial" panose="020B0604020202020204" pitchFamily="34" charset="0"/>
              <a:buChar char="•"/>
            </a:pPr>
            <a:r>
              <a:rPr lang="en-US" sz="1600" dirty="0"/>
              <a:t>Dissemination of Information. </a:t>
            </a:r>
          </a:p>
          <a:p>
            <a:pPr marL="742950" lvl="1" indent="-285750">
              <a:buFont typeface="Arial" panose="020B0604020202020204" pitchFamily="34" charset="0"/>
              <a:buChar char="•"/>
            </a:pPr>
            <a:r>
              <a:rPr lang="en-US" sz="1600" dirty="0"/>
              <a:t>Contracts and Agreements. </a:t>
            </a:r>
          </a:p>
          <a:p>
            <a:pPr marL="742950" lvl="1" indent="-285750">
              <a:buFont typeface="Arial" panose="020B0604020202020204" pitchFamily="34" charset="0"/>
              <a:buChar char="•"/>
            </a:pPr>
            <a:r>
              <a:rPr lang="en-US" sz="1600" dirty="0"/>
              <a:t>Environmental Justice. </a:t>
            </a:r>
          </a:p>
          <a:p>
            <a:pPr marL="742950" lvl="1" indent="-285750">
              <a:buFont typeface="Arial" panose="020B0604020202020204" pitchFamily="34" charset="0"/>
              <a:buChar char="•"/>
            </a:pPr>
            <a:r>
              <a:rPr lang="en-US" sz="1600" dirty="0"/>
              <a:t>Public Hearings and Meetings.</a:t>
            </a:r>
          </a:p>
          <a:p>
            <a:pPr marL="742950" lvl="1" indent="-285750">
              <a:buFont typeface="Arial" panose="020B0604020202020204" pitchFamily="34" charset="0"/>
              <a:buChar char="•"/>
            </a:pPr>
            <a:r>
              <a:rPr lang="en-US" sz="1600" dirty="0"/>
              <a:t>Right of Way activities. </a:t>
            </a:r>
          </a:p>
          <a:p>
            <a:pPr marL="742950" lvl="1" indent="-285750">
              <a:buFont typeface="Arial" panose="020B0604020202020204" pitchFamily="34" charset="0"/>
              <a:buChar char="•"/>
            </a:pPr>
            <a:r>
              <a:rPr lang="en-US" sz="1600" dirty="0"/>
              <a:t>Construction contract compliance. </a:t>
            </a:r>
          </a:p>
          <a:p>
            <a:pPr marL="742950" lvl="1" indent="-285750">
              <a:buFont typeface="Arial" panose="020B0604020202020204" pitchFamily="34" charset="0"/>
              <a:buChar char="•"/>
            </a:pPr>
            <a:r>
              <a:rPr lang="en-US" sz="1600" dirty="0"/>
              <a:t>Monitoring.</a:t>
            </a:r>
          </a:p>
          <a:p>
            <a:pPr marL="285750" indent="-285750">
              <a:lnSpc>
                <a:spcPts val="2160"/>
              </a:lnSpc>
              <a:buFont typeface="Arial" panose="020B0604020202020204" pitchFamily="34" charset="0"/>
              <a:buChar char="•"/>
            </a:pPr>
            <a:r>
              <a:rPr lang="en-US" sz="1600" dirty="0"/>
              <a:t>Caltrans has also recently updated our webpage on Filing a Complaint, and it provides guidance to local agencies on how to process Title VI complaints</a:t>
            </a:r>
            <a:r>
              <a:rPr lang="en-US" dirty="0"/>
              <a:t>.</a:t>
            </a:r>
          </a:p>
          <a:p>
            <a:pPr marL="285750" indent="-285750">
              <a:lnSpc>
                <a:spcPct val="150000"/>
              </a:lnSpc>
              <a:buFont typeface="Arial" panose="020B0604020202020204" pitchFamily="34" charset="0"/>
              <a:buChar char="•"/>
            </a:pPr>
            <a:endParaRPr lang="en-US" sz="16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8672" y="6225548"/>
            <a:ext cx="1719944" cy="299270"/>
          </a:xfrm>
          <a:prstGeom prst="rect">
            <a:avLst/>
          </a:prstGeom>
        </p:spPr>
      </p:pic>
      <p:sp>
        <p:nvSpPr>
          <p:cNvPr id="17" name="Rectangle 16">
            <a:extLst>
              <a:ext uri="{FF2B5EF4-FFF2-40B4-BE49-F238E27FC236}">
                <a16:creationId xmlns:a16="http://schemas.microsoft.com/office/drawing/2014/main" id="{20250620-42B1-42F7-A48D-D2C50EF36A7C}"/>
              </a:ext>
            </a:extLst>
          </p:cNvPr>
          <p:cNvSpPr/>
          <p:nvPr/>
        </p:nvSpPr>
        <p:spPr>
          <a:xfrm>
            <a:off x="11077772" y="6190517"/>
            <a:ext cx="301686" cy="369332"/>
          </a:xfrm>
          <a:prstGeom prst="rect">
            <a:avLst/>
          </a:prstGeom>
        </p:spPr>
        <p:txBody>
          <a:bodyPr wrap="none">
            <a:spAutoFit/>
          </a:bodyPr>
          <a:lstStyle/>
          <a:p>
            <a:r>
              <a:rPr lang="en-US" dirty="0">
                <a:solidFill>
                  <a:schemeClr val="accent1">
                    <a:lumMod val="50000"/>
                  </a:schemeClr>
                </a:solidFill>
                <a:effectLst>
                  <a:outerShdw blurRad="38100" dist="38100" dir="2700000" algn="tl">
                    <a:srgbClr val="000000">
                      <a:alpha val="43137"/>
                    </a:srgbClr>
                  </a:outerShdw>
                </a:effectLst>
              </a:rPr>
              <a:t>7</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9785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843E67A-988D-421E-98F4-62357C768997}"/>
              </a:ext>
            </a:extLst>
          </p:cNvPr>
          <p:cNvPicPr>
            <a:picLocks noChangeAspect="1"/>
          </p:cNvPicPr>
          <p:nvPr/>
        </p:nvPicPr>
        <p:blipFill>
          <a:blip r:embed="rId3"/>
          <a:stretch>
            <a:fillRect/>
          </a:stretch>
        </p:blipFill>
        <p:spPr>
          <a:xfrm>
            <a:off x="1133024" y="108624"/>
            <a:ext cx="9925951" cy="6654126"/>
          </a:xfrm>
          <a:prstGeom prst="rect">
            <a:avLst/>
          </a:prstGeom>
        </p:spPr>
      </p:pic>
    </p:spTree>
    <p:extLst>
      <p:ext uri="{BB962C8B-B14F-4D97-AF65-F5344CB8AC3E}">
        <p14:creationId xmlns:p14="http://schemas.microsoft.com/office/powerpoint/2010/main" val="25213318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24935</TotalTime>
  <Words>769</Words>
  <Application>Microsoft Office PowerPoint</Application>
  <PresentationFormat>Widescreen</PresentationFormat>
  <Paragraphs>92</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Carlos Barragan</dc:creator>
  <cp:lastModifiedBy>Luu, Oliver@DOT</cp:lastModifiedBy>
  <cp:revision>779</cp:revision>
  <cp:lastPrinted>2022-01-19T16:12:59Z</cp:lastPrinted>
  <dcterms:created xsi:type="dcterms:W3CDTF">2019-03-25T04:17:46Z</dcterms:created>
  <dcterms:modified xsi:type="dcterms:W3CDTF">2022-01-19T16:15:54Z</dcterms:modified>
</cp:coreProperties>
</file>