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sldIdLst>
    <p:sldId id="260" r:id="rId2"/>
    <p:sldId id="278" r:id="rId3"/>
    <p:sldId id="271" r:id="rId4"/>
    <p:sldId id="280" r:id="rId5"/>
    <p:sldId id="304" r:id="rId6"/>
    <p:sldId id="302" r:id="rId7"/>
    <p:sldId id="306" r:id="rId8"/>
    <p:sldId id="301" r:id="rId9"/>
    <p:sldId id="273" r:id="rId10"/>
    <p:sldId id="296" r:id="rId11"/>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1350" autoAdjust="0"/>
  </p:normalViewPr>
  <p:slideViewPr>
    <p:cSldViewPr snapToGrid="0" snapToObjects="1" showGuides="1">
      <p:cViewPr varScale="1">
        <p:scale>
          <a:sx n="93" d="100"/>
          <a:sy n="93" d="100"/>
        </p:scale>
        <p:origin x="1236" y="72"/>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3/18/2022</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341289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3909773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9E9474-21B1-4FD1-BE92-319296FD6F8B}"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EF91A-E725-4DC2-B4D3-9FBE367A3740}"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ECEA7-4875-4638-9B48-C39A40342B07}"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4F9AD8-F769-4B3A-B3AE-BDC6F95A9C12}"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44A91-87D2-43C3-B2F4-C39B0AAF54CD}" type="datetime1">
              <a:rPr lang="en-US" smtClean="0"/>
              <a:t>3/18/2022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2B778-C52C-43AD-94F6-1A2C80C90E62}" type="datetime1">
              <a:rPr lang="en-US" smtClean="0"/>
              <a:t>3/18/2022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554FD-6301-4A4C-915D-E1B260D94F8E}" type="datetime1">
              <a:rPr lang="en-US" smtClean="0"/>
              <a:t>3/18/2022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C612F6-4D03-42AA-BCF9-F0CDEE511327}"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578EBE-8DAA-46A7-B813-07097CE515A3}"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BF5B71-86A3-4CD0-B656-F2D52B833B33}"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749F08-D0DA-4F78-A7F5-8226F63D441F}"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7FFF2-2FDF-48C5-A570-502299B68DC0}" type="datetime1">
              <a:rPr lang="en-US" smtClean="0"/>
              <a:t>3/18/2022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8D1FC-CABA-5945-AD3E-AC6D1D9B64E4}" type="slidenum">
              <a:rPr lang="en-US" smtClean="0"/>
              <a:t>‹#›</a:t>
            </a:fld>
            <a:endParaRPr lang="en-US" dirty="0"/>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Oliver.Luu@dot.ca.gov" TargetMode="External"/><Relationship Id="rId4" Type="http://schemas.openxmlformats.org/officeDocument/2006/relationships/hyperlink" Target="mailto:Tifini.Tran@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dot.ca.gov/programs/local-assistance/fed-and-state-programs/active-transportation-progra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cleancalifornia.dot.ca.gov/local-grants/workshops-milestones"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cleancalifornia.dot.ca.gov/local-grants/local-grant-progra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californialtap.org/index.cfm?pid=1077"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Excel_Worksheet.xls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7" y="4938902"/>
            <a:ext cx="8020592" cy="3016210"/>
          </a:xfrm>
          <a:prstGeom prst="rect">
            <a:avLst/>
          </a:prstGeom>
          <a:noFill/>
        </p:spPr>
        <p:txBody>
          <a:bodyPr wrap="square" rtlCol="0">
            <a:spAutoFit/>
          </a:bodyPr>
          <a:lstStyle/>
          <a:p>
            <a:r>
              <a:rPr lang="en-US" sz="1900" b="1" dirty="0" err="1"/>
              <a:t>Tifini</a:t>
            </a:r>
            <a:r>
              <a:rPr lang="en-US" sz="1900" b="1" dirty="0"/>
              <a:t> Tran				Oliver K. </a:t>
            </a:r>
            <a:r>
              <a:rPr lang="en-US" sz="1900" b="1" dirty="0" err="1"/>
              <a:t>Luu</a:t>
            </a:r>
            <a:endParaRPr lang="en-US" sz="1900" b="1" dirty="0"/>
          </a:p>
          <a:p>
            <a:r>
              <a:rPr lang="en-US" sz="1900" dirty="0"/>
              <a:t>District Local Assistance Engineer (DLAE)	Associate Transportation Planner</a:t>
            </a:r>
          </a:p>
          <a:p>
            <a:r>
              <a:rPr lang="en-US" sz="1900" dirty="0"/>
              <a:t>Caltrans District 12			Caltrans District 12</a:t>
            </a:r>
          </a:p>
          <a:p>
            <a:r>
              <a:rPr lang="en-US" sz="1900" dirty="0">
                <a:hlinkClick r:id="rId4"/>
              </a:rPr>
              <a:t>Tifini.Tran@dot.ca.gov</a:t>
            </a:r>
            <a:r>
              <a:rPr lang="en-US" sz="1900" dirty="0"/>
              <a:t>			</a:t>
            </a:r>
            <a:r>
              <a:rPr lang="en-US" sz="1900" dirty="0">
                <a:hlinkClick r:id="rId5"/>
              </a:rPr>
              <a:t>Oliver.Luu@dot.ca.gov</a:t>
            </a:r>
            <a:endParaRPr lang="en-US" sz="1900" dirty="0"/>
          </a:p>
          <a:p>
            <a:r>
              <a:rPr lang="en-US" sz="1900" dirty="0"/>
              <a:t>(657) 328-6275				(657) 328-6267</a:t>
            </a:r>
          </a:p>
          <a:p>
            <a:endParaRPr lang="en-US" sz="1900" dirty="0"/>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March 23, 2022</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STEERING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2100" dirty="0"/>
              <a:t>PAGE  |	UPDATE ITEM			</a:t>
            </a:r>
          </a:p>
          <a:p>
            <a:pPr>
              <a:lnSpc>
                <a:spcPct val="90000"/>
              </a:lnSpc>
              <a:spcAft>
                <a:spcPts val="600"/>
              </a:spcAft>
            </a:pPr>
            <a:r>
              <a:rPr lang="en-US" sz="2100" dirty="0"/>
              <a:t>   1	CTC Meetings</a:t>
            </a:r>
          </a:p>
          <a:p>
            <a:pPr>
              <a:lnSpc>
                <a:spcPct val="90000"/>
              </a:lnSpc>
              <a:spcAft>
                <a:spcPts val="600"/>
              </a:spcAft>
            </a:pPr>
            <a:r>
              <a:rPr lang="en-US" sz="2100" dirty="0"/>
              <a:t>   2	Inactive Invoices</a:t>
            </a:r>
          </a:p>
          <a:p>
            <a:pPr>
              <a:lnSpc>
                <a:spcPct val="90000"/>
              </a:lnSpc>
              <a:spcAft>
                <a:spcPts val="600"/>
              </a:spcAft>
            </a:pPr>
            <a:r>
              <a:rPr lang="en-US" sz="2100" dirty="0"/>
              <a:t>   3	Active Transportation Program</a:t>
            </a:r>
          </a:p>
          <a:p>
            <a:pPr>
              <a:lnSpc>
                <a:spcPct val="90000"/>
              </a:lnSpc>
              <a:spcAft>
                <a:spcPts val="600"/>
              </a:spcAft>
            </a:pPr>
            <a:r>
              <a:rPr lang="en-US" sz="2100" dirty="0"/>
              <a:t>   4	Clean California Local Grant Program</a:t>
            </a:r>
          </a:p>
          <a:p>
            <a:pPr>
              <a:lnSpc>
                <a:spcPct val="90000"/>
              </a:lnSpc>
              <a:spcAft>
                <a:spcPts val="600"/>
              </a:spcAft>
            </a:pPr>
            <a:r>
              <a:rPr lang="en-US" sz="2100" dirty="0"/>
              <a:t>   5	HBP (Bridge) Program</a:t>
            </a:r>
          </a:p>
          <a:p>
            <a:pPr>
              <a:lnSpc>
                <a:spcPct val="90000"/>
              </a:lnSpc>
              <a:spcAft>
                <a:spcPts val="600"/>
              </a:spcAft>
            </a:pPr>
            <a:r>
              <a:rPr lang="en-US" sz="2100" dirty="0"/>
              <a:t>   6	Training</a:t>
            </a:r>
          </a:p>
          <a:p>
            <a:pPr>
              <a:lnSpc>
                <a:spcPct val="90000"/>
              </a:lnSpc>
              <a:spcAft>
                <a:spcPts val="600"/>
              </a:spcAft>
            </a:pPr>
            <a:r>
              <a:rPr lang="en-US" sz="2100" dirty="0"/>
              <a:t>   7	Title VI</a:t>
            </a:r>
          </a:p>
          <a:p>
            <a:pPr>
              <a:lnSpc>
                <a:spcPct val="90000"/>
              </a:lnSpc>
              <a:spcAft>
                <a:spcPts val="600"/>
              </a:spcAft>
            </a:pPr>
            <a:r>
              <a:rPr lang="en-US" sz="2100" dirty="0"/>
              <a:t>   8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060581"/>
          </a:xfrm>
          <a:prstGeom prst="rect">
            <a:avLst/>
          </a:prstGeom>
        </p:spPr>
        <p:txBody>
          <a:bodyPr wrap="square">
            <a:spAutoFit/>
          </a:bodyPr>
          <a:lstStyle/>
          <a:p>
            <a:pPr marL="285750" indent="-285750">
              <a:lnSpc>
                <a:spcPct val="150000"/>
              </a:lnSpc>
              <a:buFont typeface="Arial" panose="020B0604020202020204" pitchFamily="34" charset="0"/>
              <a:buChar char="•"/>
            </a:pPr>
            <a:r>
              <a:rPr lang="en-US" sz="3300" dirty="0"/>
              <a:t>Upcoming deadlines to submit allocations and time extensions to District Local Assistance:</a:t>
            </a:r>
          </a:p>
          <a:p>
            <a:pPr marL="742950" lvl="1" indent="-285750">
              <a:lnSpc>
                <a:spcPct val="150000"/>
              </a:lnSpc>
              <a:buFont typeface="Arial" panose="020B0604020202020204" pitchFamily="34" charset="0"/>
              <a:buChar char="•"/>
            </a:pPr>
            <a:r>
              <a:rPr lang="en-US" sz="3300" b="1" dirty="0"/>
              <a:t>May 2</a:t>
            </a:r>
            <a:r>
              <a:rPr lang="en-US" sz="3300" dirty="0"/>
              <a:t>, 2022 for the June 2022 CTC Meeting</a:t>
            </a:r>
          </a:p>
          <a:p>
            <a:pPr marL="742950" lvl="1" indent="-285750">
              <a:lnSpc>
                <a:spcPct val="150000"/>
              </a:lnSpc>
              <a:buFont typeface="Arial" panose="020B0604020202020204" pitchFamily="34" charset="0"/>
              <a:buChar char="•"/>
            </a:pPr>
            <a:r>
              <a:rPr lang="en-US" sz="3300" b="1" dirty="0"/>
              <a:t>June 20</a:t>
            </a:r>
            <a:r>
              <a:rPr lang="en-US" sz="3300" dirty="0"/>
              <a:t>, 2022 for the August 2022 CTC Meeting</a:t>
            </a:r>
            <a:endParaRPr lang="en-US" sz="3300" b="1"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831579"/>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600" dirty="0"/>
              <a:t>The current inactive quarter began on January 1, 2022. The deadline to submit inactive invoices to Caltrans for this quarter has passed.</a:t>
            </a:r>
          </a:p>
          <a:p>
            <a:pPr marL="285750" lvl="0" indent="-285750">
              <a:lnSpc>
                <a:spcPct val="150000"/>
              </a:lnSpc>
              <a:buFont typeface="Arial" panose="020B0604020202020204" pitchFamily="34" charset="0"/>
              <a:buChar char="•"/>
            </a:pPr>
            <a:r>
              <a:rPr lang="en-US" sz="2600" dirty="0"/>
              <a:t>The new quarter begins on April 1, 2022.</a:t>
            </a:r>
            <a:endParaRPr lang="en-US" sz="2600" b="1" dirty="0"/>
          </a:p>
          <a:p>
            <a:pPr marL="285750" lvl="0" indent="-285750">
              <a:lnSpc>
                <a:spcPct val="150000"/>
              </a:lnSpc>
              <a:buFont typeface="Arial" panose="020B0604020202020204" pitchFamily="34" charset="0"/>
              <a:buChar char="•"/>
            </a:pPr>
            <a:r>
              <a:rPr lang="en-US" sz="2600" dirty="0"/>
              <a:t>Caltrans’ official list of inactive projects can be viewed here: </a:t>
            </a:r>
            <a:r>
              <a:rPr lang="en-US" sz="2600" dirty="0">
                <a:hlinkClick r:id="rId3"/>
              </a:rPr>
              <a:t>https://dot.ca.gov/programs/local-assistance/projects/inactive-projects</a:t>
            </a:r>
            <a:endParaRPr lang="en-US" sz="2600" dirty="0"/>
          </a:p>
          <a:p>
            <a:pPr marL="285750" indent="-285750">
              <a:lnSpc>
                <a:spcPct val="150000"/>
              </a:lnSpc>
              <a:buFont typeface="Arial" panose="020B0604020202020204" pitchFamily="34" charset="0"/>
              <a:buChar char="•"/>
            </a:pPr>
            <a:r>
              <a:rPr lang="en-US" sz="2600" dirty="0"/>
              <a:t>If you have any questions or issues with submitting invoices, please contact your area engineer/planner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390002" cy="584775"/>
          </a:xfrm>
          <a:prstGeom prst="rect">
            <a:avLst/>
          </a:prstGeom>
          <a:noFill/>
        </p:spPr>
        <p:txBody>
          <a:bodyPr wrap="none" rtlCol="0">
            <a:spAutoFit/>
          </a:bodyPr>
          <a:lstStyle/>
          <a:p>
            <a:r>
              <a:rPr lang="en-US" sz="3200" b="1" dirty="0"/>
              <a:t>Active Transportation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4610365"/>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200" dirty="0"/>
              <a:t>The Cycle 6 call for projects recently happened on Mar 16-17</a:t>
            </a:r>
          </a:p>
          <a:p>
            <a:pPr marL="285750" lvl="0" indent="-285750">
              <a:lnSpc>
                <a:spcPct val="150000"/>
              </a:lnSpc>
              <a:buFont typeface="Arial" panose="020B0604020202020204" pitchFamily="34" charset="0"/>
              <a:buChar char="•"/>
            </a:pPr>
            <a:r>
              <a:rPr lang="en-US" sz="2200" dirty="0"/>
              <a:t>Reminder about ATP project deadlines:</a:t>
            </a:r>
          </a:p>
          <a:p>
            <a:pPr marL="742950" lvl="1" indent="-285750">
              <a:lnSpc>
                <a:spcPct val="150000"/>
              </a:lnSpc>
              <a:buFont typeface="Arial" panose="020B0604020202020204" pitchFamily="34" charset="0"/>
              <a:buChar char="•"/>
            </a:pPr>
            <a:r>
              <a:rPr lang="en-US" sz="2200" dirty="0"/>
              <a:t>If you come in for a time extension for one phase of your project, that the time extension is exclusive to that phase</a:t>
            </a:r>
          </a:p>
          <a:p>
            <a:pPr marL="742950" lvl="1" indent="-285750">
              <a:lnSpc>
                <a:spcPct val="150000"/>
              </a:lnSpc>
              <a:buFont typeface="Arial" panose="020B0604020202020204" pitchFamily="34" charset="0"/>
              <a:buChar char="•"/>
            </a:pPr>
            <a:r>
              <a:rPr lang="en-US" sz="2200" dirty="0"/>
              <a:t>Time extensions should be submitted to the CTC meeting or two before the month of the milestone deadline</a:t>
            </a:r>
          </a:p>
          <a:p>
            <a:pPr marL="285750" indent="-285750">
              <a:lnSpc>
                <a:spcPct val="150000"/>
              </a:lnSpc>
              <a:buFont typeface="Arial" panose="020B0604020202020204" pitchFamily="34" charset="0"/>
              <a:buChar char="•"/>
            </a:pPr>
            <a:r>
              <a:rPr lang="en-US" sz="2200" dirty="0"/>
              <a:t>For more info and guidance, please see Caltrans’ ATP webpage: </a:t>
            </a:r>
            <a:r>
              <a:rPr lang="en-US" sz="2200" dirty="0">
                <a:hlinkClick r:id="rId3"/>
              </a:rPr>
              <a:t>https://dot.ca.gov/programs/local-assistance/fed-and-state-programs/active-transportation-program</a:t>
            </a:r>
            <a:endParaRPr lang="en-US" sz="22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208651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284763"/>
          </a:xfrm>
          <a:prstGeom prst="rect">
            <a:avLst/>
          </a:prstGeom>
        </p:spPr>
        <p:txBody>
          <a:bodyPr wrap="square">
            <a:spAutoFit/>
          </a:bodyPr>
          <a:lstStyle/>
          <a:p>
            <a:pPr marL="285750" indent="-285750">
              <a:lnSpc>
                <a:spcPct val="150000"/>
              </a:lnSpc>
              <a:buFont typeface="Arial" panose="020B0604020202020204" pitchFamily="34" charset="0"/>
              <a:buChar char="•"/>
            </a:pPr>
            <a:r>
              <a:rPr lang="en-US" sz="2300" dirty="0"/>
              <a:t>Projects were awarded earlier this month; see the Clean CA webpage for the full list of projects: </a:t>
            </a:r>
            <a:r>
              <a:rPr lang="en-US" sz="2300" dirty="0">
                <a:hlinkClick r:id="rId3"/>
              </a:rPr>
              <a:t>https://cleancalifornia.dot.ca.gov/local-grants/workshops-milestones</a:t>
            </a:r>
            <a:endParaRPr lang="en-US" sz="2300" dirty="0"/>
          </a:p>
          <a:p>
            <a:pPr marL="285750" indent="-285750">
              <a:lnSpc>
                <a:spcPct val="150000"/>
              </a:lnSpc>
              <a:buFont typeface="Arial" panose="020B0604020202020204" pitchFamily="34" charset="0"/>
              <a:buChar char="•"/>
            </a:pPr>
            <a:r>
              <a:rPr lang="en-US" sz="2300" dirty="0"/>
              <a:t>If your project got awarded, you will need to execute a Restricted Grant Agreement (RGA)</a:t>
            </a:r>
          </a:p>
          <a:p>
            <a:pPr marL="285750" indent="-285750">
              <a:lnSpc>
                <a:spcPct val="150000"/>
              </a:lnSpc>
              <a:buFont typeface="Arial" panose="020B0604020202020204" pitchFamily="34" charset="0"/>
              <a:buChar char="•"/>
            </a:pPr>
            <a:r>
              <a:rPr lang="en-US" sz="2300" dirty="0"/>
              <a:t>If your project was not awarded, the webpage will also have debriefing info</a:t>
            </a:r>
          </a:p>
          <a:p>
            <a:pPr marL="285750" indent="-285750">
              <a:lnSpc>
                <a:spcPct val="150000"/>
              </a:lnSpc>
              <a:buFont typeface="Arial" panose="020B0604020202020204" pitchFamily="34" charset="0"/>
              <a:buChar char="•"/>
            </a:pPr>
            <a:r>
              <a:rPr lang="en-US" sz="2300" dirty="0"/>
              <a:t>Please see the Clean CA webpage for more info, including the guidelines and FAQ: </a:t>
            </a:r>
            <a:r>
              <a:rPr lang="en-US" sz="2300" dirty="0">
                <a:hlinkClick r:id="rId4"/>
              </a:rPr>
              <a:t>https://cleancalifornia.dot.ca.gov/local-grants/local-grant-program</a:t>
            </a:r>
            <a:endParaRPr lang="en-US" sz="23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4</a:t>
            </a:r>
          </a:p>
        </p:txBody>
      </p:sp>
    </p:spTree>
    <p:extLst>
      <p:ext uri="{BB962C8B-B14F-4D97-AF65-F5344CB8AC3E}">
        <p14:creationId xmlns:p14="http://schemas.microsoft.com/office/powerpoint/2010/main" val="129811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HBP (Bridge) Program	</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81567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300" dirty="0"/>
              <a:t>HQ wants to remind agencies of a few policies</a:t>
            </a:r>
          </a:p>
          <a:p>
            <a:pPr marL="285750" indent="-285750">
              <a:lnSpc>
                <a:spcPct val="150000"/>
              </a:lnSpc>
              <a:buFont typeface="Arial" panose="020B0604020202020204" pitchFamily="34" charset="0"/>
              <a:buChar char="•"/>
            </a:pPr>
            <a:r>
              <a:rPr lang="en-US" sz="2300" dirty="0"/>
              <a:t>HBP project eligibility may require re-evaluation if there are design changes</a:t>
            </a:r>
          </a:p>
          <a:p>
            <a:pPr marL="285750" indent="-285750">
              <a:lnSpc>
                <a:spcPct val="150000"/>
              </a:lnSpc>
              <a:buFont typeface="Arial" panose="020B0604020202020204" pitchFamily="34" charset="0"/>
              <a:buChar char="•"/>
            </a:pPr>
            <a:r>
              <a:rPr lang="en-US" sz="2300" dirty="0"/>
              <a:t>LAPG 6-A forms must be fully completed with all required attachments, or else they will be returned without review</a:t>
            </a:r>
          </a:p>
          <a:p>
            <a:pPr marL="285750" indent="-285750">
              <a:lnSpc>
                <a:spcPct val="150000"/>
              </a:lnSpc>
              <a:buFont typeface="Arial" panose="020B0604020202020204" pitchFamily="34" charset="0"/>
              <a:buChar char="•"/>
            </a:pPr>
            <a:r>
              <a:rPr lang="en-US" sz="2300" dirty="0"/>
              <a:t>LAPG 6-D forms must list </a:t>
            </a:r>
            <a:r>
              <a:rPr lang="en-US" sz="2300" i="1" dirty="0"/>
              <a:t>both</a:t>
            </a:r>
            <a:r>
              <a:rPr lang="en-US" sz="2300" dirty="0"/>
              <a:t> participating and non-participating costs</a:t>
            </a:r>
          </a:p>
          <a:p>
            <a:pPr marL="285750" indent="-285750">
              <a:lnSpc>
                <a:spcPct val="150000"/>
              </a:lnSpc>
              <a:buFont typeface="Arial" panose="020B0604020202020204" pitchFamily="34" charset="0"/>
              <a:buChar char="•"/>
            </a:pPr>
            <a:r>
              <a:rPr lang="en-US" sz="2300" dirty="0"/>
              <a:t>All considerations relating to a project’s PE&gt;10 deadline are “paused” so that the PE&gt;10 deadline won’t negatively impact the project. Please hold off on requesting PE&gt;10 Time Extensions and Determinations until further guidance can be provided.</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5</a:t>
            </a:r>
          </a:p>
        </p:txBody>
      </p:sp>
    </p:spTree>
    <p:extLst>
      <p:ext uri="{BB962C8B-B14F-4D97-AF65-F5344CB8AC3E}">
        <p14:creationId xmlns:p14="http://schemas.microsoft.com/office/powerpoint/2010/main" val="255905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4713021"/>
          </a:xfrm>
          <a:prstGeom prst="rect">
            <a:avLst/>
          </a:prstGeom>
        </p:spPr>
        <p:txBody>
          <a:bodyPr wrap="square">
            <a:spAutoFit/>
          </a:bodyPr>
          <a:lstStyle/>
          <a:p>
            <a:pPr marL="285750" indent="-285750">
              <a:lnSpc>
                <a:spcPct val="150000"/>
              </a:lnSpc>
              <a:buFont typeface="Arial" panose="020B0604020202020204" pitchFamily="34" charset="0"/>
              <a:buChar char="•"/>
            </a:pPr>
            <a:r>
              <a:rPr lang="en-US" sz="2250" dirty="0"/>
              <a:t>LTAP link for training registration and info: </a:t>
            </a:r>
            <a:r>
              <a:rPr lang="en-US" sz="2250" dirty="0">
                <a:hlinkClick r:id="rId3"/>
              </a:rPr>
              <a:t>https://californialtap.org/index.cfm?pid=1077</a:t>
            </a:r>
            <a:endParaRPr lang="en-US" sz="2250" dirty="0"/>
          </a:p>
          <a:p>
            <a:pPr marL="285750" indent="-285750">
              <a:lnSpc>
                <a:spcPct val="150000"/>
              </a:lnSpc>
              <a:buFont typeface="Arial" panose="020B0604020202020204" pitchFamily="34" charset="0"/>
              <a:buChar char="•"/>
            </a:pPr>
            <a:r>
              <a:rPr lang="en-US" sz="2250" dirty="0"/>
              <a:t>Federal Aid Series</a:t>
            </a:r>
          </a:p>
          <a:p>
            <a:pPr marL="742950" lvl="1" indent="-285750">
              <a:lnSpc>
                <a:spcPct val="150000"/>
              </a:lnSpc>
              <a:buFont typeface="Arial" panose="020B0604020202020204" pitchFamily="34" charset="0"/>
              <a:buChar char="•"/>
            </a:pPr>
            <a:r>
              <a:rPr lang="en-US" sz="2250" dirty="0"/>
              <a:t>Getting Your Federal Aid Started (Apr 19-20, Jun 14-15)</a:t>
            </a:r>
          </a:p>
          <a:p>
            <a:pPr marL="742950" lvl="1" indent="-285750">
              <a:lnSpc>
                <a:spcPct val="150000"/>
              </a:lnSpc>
              <a:buFont typeface="Arial" panose="020B0604020202020204" pitchFamily="34" charset="0"/>
              <a:buChar char="•"/>
            </a:pPr>
            <a:r>
              <a:rPr lang="en-US" sz="2250" dirty="0"/>
              <a:t>Environmental Requirements (May 10-11)</a:t>
            </a:r>
          </a:p>
          <a:p>
            <a:pPr marL="742950" lvl="1" indent="-285750">
              <a:lnSpc>
                <a:spcPct val="150000"/>
              </a:lnSpc>
              <a:buFont typeface="Arial" panose="020B0604020202020204" pitchFamily="34" charset="0"/>
              <a:buChar char="•"/>
            </a:pPr>
            <a:r>
              <a:rPr lang="en-US" sz="2250" dirty="0"/>
              <a:t>Procedures for Right-of-Way Acquisition (Jul 26-27, Oct 4-5) </a:t>
            </a:r>
          </a:p>
          <a:p>
            <a:pPr marL="285750" indent="-285750">
              <a:lnSpc>
                <a:spcPct val="150000"/>
              </a:lnSpc>
              <a:buFont typeface="Arial" panose="020B0604020202020204" pitchFamily="34" charset="0"/>
              <a:buChar char="•"/>
            </a:pPr>
            <a:r>
              <a:rPr lang="en-US" sz="2250" dirty="0"/>
              <a:t>Emergency Relief program webinar (Apr 14, 19, 21, 26)</a:t>
            </a:r>
          </a:p>
          <a:p>
            <a:pPr marL="285750" indent="-285750">
              <a:lnSpc>
                <a:spcPct val="150000"/>
              </a:lnSpc>
              <a:buFont typeface="Arial" panose="020B0604020202020204" pitchFamily="34" charset="0"/>
              <a:buChar char="•"/>
            </a:pPr>
            <a:r>
              <a:rPr lang="en-US" sz="2250" dirty="0"/>
              <a:t>FHWA Right of Way Workshops (Feb 8-10, Mar 15-17)</a:t>
            </a:r>
          </a:p>
          <a:p>
            <a:pPr marL="285750" indent="-285750">
              <a:lnSpc>
                <a:spcPct val="150000"/>
              </a:lnSpc>
              <a:buFont typeface="Arial" panose="020B0604020202020204" pitchFamily="34" charset="0"/>
              <a:buChar char="•"/>
            </a:pPr>
            <a:r>
              <a:rPr lang="en-US" sz="2250" dirty="0"/>
              <a:t>Labor Compliance (Apr 25-28)</a:t>
            </a:r>
          </a:p>
          <a:p>
            <a:pPr marL="285750" indent="-285750">
              <a:lnSpc>
                <a:spcPct val="150000"/>
              </a:lnSpc>
              <a:buFont typeface="Arial" panose="020B0604020202020204" pitchFamily="34" charset="0"/>
              <a:buChar char="•"/>
            </a:pPr>
            <a:r>
              <a:rPr lang="en-US" sz="2250" dirty="0"/>
              <a:t>Resident Engineers Academy (Apr 25-28)</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6</a:t>
            </a:r>
          </a:p>
        </p:txBody>
      </p:sp>
    </p:spTree>
    <p:extLst>
      <p:ext uri="{BB962C8B-B14F-4D97-AF65-F5344CB8AC3E}">
        <p14:creationId xmlns:p14="http://schemas.microsoft.com/office/powerpoint/2010/main" val="521612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solidFill>
                  <a:schemeClr val="accent1">
                    <a:lumMod val="50000"/>
                  </a:schemeClr>
                </a:solidFill>
                <a:effectLst>
                  <a:outerShdw blurRad="38100" dist="38100" dir="2700000" algn="tl">
                    <a:srgbClr val="000000">
                      <a:alpha val="43137"/>
                    </a:srgbClr>
                  </a:outerShdw>
                </a:effectLst>
              </a:rPr>
              <a:t>7</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785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66D7686D-22BE-415C-BDF7-D3A900F55C95}"/>
              </a:ext>
            </a:extLst>
          </p:cNvPr>
          <p:cNvGraphicFramePr>
            <a:graphicFrameLocks noChangeAspect="1"/>
          </p:cNvGraphicFramePr>
          <p:nvPr>
            <p:extLst>
              <p:ext uri="{D42A27DB-BD31-4B8C-83A1-F6EECF244321}">
                <p14:modId xmlns:p14="http://schemas.microsoft.com/office/powerpoint/2010/main" val="3296136108"/>
              </p:ext>
            </p:extLst>
          </p:nvPr>
        </p:nvGraphicFramePr>
        <p:xfrm>
          <a:off x="1005155" y="57309"/>
          <a:ext cx="10181690" cy="6743381"/>
        </p:xfrm>
        <a:graphic>
          <a:graphicData uri="http://schemas.openxmlformats.org/presentationml/2006/ole">
            <mc:AlternateContent xmlns:mc="http://schemas.openxmlformats.org/markup-compatibility/2006">
              <mc:Choice xmlns:v="urn:schemas-microsoft-com:vml" Requires="v">
                <p:oleObj spid="_x0000_s2073" name="Worksheet" r:id="rId4" imgW="11534547" imgH="7639189" progId="Excel.Sheet.12">
                  <p:embed/>
                </p:oleObj>
              </mc:Choice>
              <mc:Fallback>
                <p:oleObj name="Worksheet" r:id="rId4" imgW="11534547" imgH="7639189" progId="Excel.Sheet.12">
                  <p:embed/>
                  <p:pic>
                    <p:nvPicPr>
                      <p:cNvPr id="0" name=""/>
                      <p:cNvPicPr/>
                      <p:nvPr/>
                    </p:nvPicPr>
                    <p:blipFill>
                      <a:blip r:embed="rId5"/>
                      <a:stretch>
                        <a:fillRect/>
                      </a:stretch>
                    </p:blipFill>
                    <p:spPr>
                      <a:xfrm>
                        <a:off x="1005155" y="57309"/>
                        <a:ext cx="10181690" cy="6743381"/>
                      </a:xfrm>
                      <a:prstGeom prst="rect">
                        <a:avLst/>
                      </a:prstGeom>
                    </p:spPr>
                  </p:pic>
                </p:oleObj>
              </mc:Fallback>
            </mc:AlternateContent>
          </a:graphicData>
        </a:graphic>
      </p:graphicFrame>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29343</TotalTime>
  <Words>806</Words>
  <Application>Microsoft Office PowerPoint</Application>
  <PresentationFormat>Widescreen</PresentationFormat>
  <Paragraphs>95</Paragraphs>
  <Slides>10</Slides>
  <Notes>10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5" baseType="lpstr">
      <vt:lpstr>Arial</vt:lpstr>
      <vt:lpstr>Calibri</vt:lpstr>
      <vt:lpstr>Calibri Light</vt:lpstr>
      <vt:lpstr>Office Theme</vt:lpstr>
      <vt:lpstr>Microsoft Excel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Luu, Oliver@DOT</cp:lastModifiedBy>
  <cp:revision>832</cp:revision>
  <cp:lastPrinted>2019-05-24T19:45:03Z</cp:lastPrinted>
  <dcterms:created xsi:type="dcterms:W3CDTF">2019-03-25T04:17:46Z</dcterms:created>
  <dcterms:modified xsi:type="dcterms:W3CDTF">2022-03-18T22:27:01Z</dcterms:modified>
</cp:coreProperties>
</file>