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60" r:id="rId2"/>
    <p:sldId id="278" r:id="rId3"/>
    <p:sldId id="271" r:id="rId4"/>
    <p:sldId id="280" r:id="rId5"/>
    <p:sldId id="304" r:id="rId6"/>
    <p:sldId id="309" r:id="rId7"/>
    <p:sldId id="302" r:id="rId8"/>
    <p:sldId id="306" r:id="rId9"/>
    <p:sldId id="307" r:id="rId10"/>
    <p:sldId id="308" r:id="rId11"/>
    <p:sldId id="301" r:id="rId12"/>
    <p:sldId id="273" r:id="rId13"/>
    <p:sldId id="296"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1350" autoAdjust="0"/>
  </p:normalViewPr>
  <p:slideViewPr>
    <p:cSldViewPr snapToGrid="0" snapToObjects="1" showGuides="1">
      <p:cViewPr varScale="1">
        <p:scale>
          <a:sx n="93" d="100"/>
          <a:sy n="93" d="100"/>
        </p:scale>
        <p:origin x="1236" y="6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5/20/2022</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34128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909773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2545542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1932963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5/20/2022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5/20/2022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5/20/2022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5/20/2022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5/20/2022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5/20/2022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5/20/2022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5/20/2022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5/20/2022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5/20/2022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5/20/2022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5/20/2022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Reza.Faraz@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mailto:Elika.Changizi@catc.ca.gov"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fed-and-state-programs/active-transportation-progra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troy.andres@dot.ca.gov"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cleancalifornia.dot.ca.gov/local-grants/local-grant-progra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whitehouse.gov/wp-content/uploads/2022/04/M-22-11.pdf"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hyperlink" Target="https://californialtap.org/index.cfm?pid=1077"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xls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7" y="4938902"/>
            <a:ext cx="8020592" cy="3016210"/>
          </a:xfrm>
          <a:prstGeom prst="rect">
            <a:avLst/>
          </a:prstGeom>
          <a:noFill/>
        </p:spPr>
        <p:txBody>
          <a:bodyPr wrap="square" rtlCol="0">
            <a:spAutoFit/>
          </a:bodyPr>
          <a:lstStyle/>
          <a:p>
            <a:r>
              <a:rPr lang="en-US" sz="1900" b="1" dirty="0"/>
              <a:t>Reza Faraz				Oliver K. </a:t>
            </a:r>
            <a:r>
              <a:rPr lang="en-US" sz="1900" b="1" dirty="0" err="1"/>
              <a:t>Luu</a:t>
            </a:r>
            <a:endParaRPr lang="en-US" sz="1900" b="1" dirty="0"/>
          </a:p>
          <a:p>
            <a:r>
              <a:rPr lang="en-US" sz="1900" dirty="0"/>
              <a:t>District Local Assistance Engineer (Acting)	Associate Transportation Planner</a:t>
            </a:r>
          </a:p>
          <a:p>
            <a:r>
              <a:rPr lang="en-US" sz="1900" dirty="0"/>
              <a:t>Caltrans District 12			Caltrans District 12</a:t>
            </a:r>
          </a:p>
          <a:p>
            <a:r>
              <a:rPr lang="en-US" sz="1900" dirty="0">
                <a:hlinkClick r:id="rId4"/>
              </a:rPr>
              <a:t>Reza.Faraz@dot.ca.gov</a:t>
            </a:r>
            <a:r>
              <a:rPr lang="en-US" sz="1900" dirty="0"/>
              <a:t>			</a:t>
            </a:r>
            <a:r>
              <a:rPr lang="en-US" sz="1900" dirty="0">
                <a:hlinkClick r:id="rId5"/>
              </a:rPr>
              <a:t>Oliver.Luu@dot.ca.gov</a:t>
            </a:r>
            <a:endParaRPr lang="en-US" sz="1900" dirty="0"/>
          </a:p>
          <a:p>
            <a:r>
              <a:rPr lang="en-US" sz="1900" dirty="0"/>
              <a:t>(657) 328-6270				(657) 328-6267</a:t>
            </a:r>
          </a:p>
          <a:p>
            <a:endParaRPr lang="en-US" sz="1900" dirty="0"/>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May 25, 2022</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STEERING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600" dirty="0"/>
              <a:t>PAGE  |	UPDATE ITEM			</a:t>
            </a:r>
          </a:p>
          <a:p>
            <a:pPr>
              <a:lnSpc>
                <a:spcPct val="90000"/>
              </a:lnSpc>
              <a:spcAft>
                <a:spcPts val="600"/>
              </a:spcAft>
            </a:pPr>
            <a:r>
              <a:rPr lang="en-US" sz="1600" dirty="0"/>
              <a:t>   1	CTC Meetings</a:t>
            </a:r>
          </a:p>
          <a:p>
            <a:pPr>
              <a:lnSpc>
                <a:spcPct val="90000"/>
              </a:lnSpc>
              <a:spcAft>
                <a:spcPts val="600"/>
              </a:spcAft>
            </a:pPr>
            <a:r>
              <a:rPr lang="en-US" sz="1600" dirty="0"/>
              <a:t>   2	Inactive Invoices</a:t>
            </a:r>
          </a:p>
          <a:p>
            <a:pPr>
              <a:lnSpc>
                <a:spcPct val="90000"/>
              </a:lnSpc>
              <a:spcAft>
                <a:spcPts val="600"/>
              </a:spcAft>
            </a:pPr>
            <a:r>
              <a:rPr lang="en-US" sz="1600" dirty="0"/>
              <a:t>   3	DBE &amp; QAP Reminders</a:t>
            </a:r>
          </a:p>
          <a:p>
            <a:pPr>
              <a:lnSpc>
                <a:spcPct val="90000"/>
              </a:lnSpc>
              <a:spcAft>
                <a:spcPts val="600"/>
              </a:spcAft>
            </a:pPr>
            <a:r>
              <a:rPr lang="en-US" sz="1600" dirty="0"/>
              <a:t>   4	Active Transportation Program</a:t>
            </a:r>
          </a:p>
          <a:p>
            <a:pPr>
              <a:lnSpc>
                <a:spcPct val="90000"/>
              </a:lnSpc>
              <a:spcAft>
                <a:spcPts val="600"/>
              </a:spcAft>
            </a:pPr>
            <a:r>
              <a:rPr lang="en-US" sz="1600" dirty="0"/>
              <a:t>   5	Clean California Local Grant Program</a:t>
            </a:r>
          </a:p>
          <a:p>
            <a:pPr>
              <a:lnSpc>
                <a:spcPct val="90000"/>
              </a:lnSpc>
              <a:spcAft>
                <a:spcPts val="600"/>
              </a:spcAft>
            </a:pPr>
            <a:r>
              <a:rPr lang="en-US" sz="1600" dirty="0"/>
              <a:t>   6	HSIP</a:t>
            </a:r>
          </a:p>
          <a:p>
            <a:pPr>
              <a:lnSpc>
                <a:spcPct val="90000"/>
              </a:lnSpc>
              <a:spcAft>
                <a:spcPts val="600"/>
              </a:spcAft>
            </a:pPr>
            <a:r>
              <a:rPr lang="en-US" sz="1600" dirty="0"/>
              <a:t>   7	PMRF (CRRSAA)</a:t>
            </a:r>
          </a:p>
          <a:p>
            <a:pPr>
              <a:lnSpc>
                <a:spcPct val="90000"/>
              </a:lnSpc>
              <a:spcAft>
                <a:spcPts val="600"/>
              </a:spcAft>
            </a:pPr>
            <a:r>
              <a:rPr lang="en-US" sz="1600" dirty="0"/>
              <a:t>   8	Buy America</a:t>
            </a:r>
          </a:p>
          <a:p>
            <a:pPr>
              <a:lnSpc>
                <a:spcPct val="90000"/>
              </a:lnSpc>
              <a:spcAft>
                <a:spcPts val="600"/>
              </a:spcAft>
            </a:pPr>
            <a:r>
              <a:rPr lang="en-US" sz="1600" dirty="0"/>
              <a:t>   9	Training</a:t>
            </a:r>
          </a:p>
          <a:p>
            <a:pPr>
              <a:lnSpc>
                <a:spcPct val="90000"/>
              </a:lnSpc>
              <a:spcAft>
                <a:spcPts val="600"/>
              </a:spcAft>
            </a:pPr>
            <a:r>
              <a:rPr lang="en-US" sz="1600" dirty="0"/>
              <a:t>   10	Title VI</a:t>
            </a:r>
          </a:p>
          <a:p>
            <a:pPr>
              <a:lnSpc>
                <a:spcPct val="90000"/>
              </a:lnSpc>
              <a:spcAft>
                <a:spcPts val="600"/>
              </a:spcAft>
            </a:pPr>
            <a:r>
              <a:rPr lang="en-US" sz="1600" dirty="0"/>
              <a:t>   11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2970685"/>
          </a:xfrm>
          <a:prstGeom prst="rect">
            <a:avLst/>
          </a:prstGeom>
        </p:spPr>
        <p:txBody>
          <a:bodyPr wrap="square">
            <a:spAutoFit/>
          </a:bodyPr>
          <a:lstStyle/>
          <a:p>
            <a:pPr marL="285750" indent="-285750">
              <a:lnSpc>
                <a:spcPct val="150000"/>
              </a:lnSpc>
              <a:buFont typeface="Arial" panose="020B0604020202020204" pitchFamily="34" charset="0"/>
              <a:buChar char="•"/>
            </a:pPr>
            <a:r>
              <a:rPr lang="en-US" sz="3200" dirty="0"/>
              <a:t>Upcoming deadlines to submit allocations and time extensions to District Local Assistance:</a:t>
            </a:r>
          </a:p>
          <a:p>
            <a:pPr marL="742950" lvl="1" indent="-285750">
              <a:lnSpc>
                <a:spcPct val="150000"/>
              </a:lnSpc>
              <a:buFont typeface="Arial" panose="020B0604020202020204" pitchFamily="34" charset="0"/>
              <a:buChar char="•"/>
            </a:pPr>
            <a:r>
              <a:rPr lang="en-US" sz="3200" b="1" dirty="0"/>
              <a:t>June 20</a:t>
            </a:r>
            <a:r>
              <a:rPr lang="en-US" sz="3200" dirty="0"/>
              <a:t>, 2022 for the August 2022 CTC Meeting</a:t>
            </a:r>
          </a:p>
          <a:p>
            <a:pPr marL="742950" lvl="1" indent="-285750">
              <a:lnSpc>
                <a:spcPct val="150000"/>
              </a:lnSpc>
              <a:buFont typeface="Arial" panose="020B0604020202020204" pitchFamily="34" charset="0"/>
              <a:buChar char="•"/>
            </a:pPr>
            <a:r>
              <a:rPr lang="en-US" sz="3200" b="1" dirty="0"/>
              <a:t>August 15</a:t>
            </a:r>
            <a:r>
              <a:rPr lang="en-US" sz="3200" dirty="0"/>
              <a:t>, 2022 for the October 2022 CTC Meeting</a:t>
            </a:r>
            <a:endParaRPr lang="en-US" sz="3200" b="1"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831579"/>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600" dirty="0"/>
              <a:t>The current inactive quarter began on April 1, 2022.</a:t>
            </a:r>
          </a:p>
          <a:p>
            <a:pPr marL="285750" lvl="0" indent="-285750">
              <a:lnSpc>
                <a:spcPct val="150000"/>
              </a:lnSpc>
              <a:buFont typeface="Arial" panose="020B0604020202020204" pitchFamily="34" charset="0"/>
              <a:buChar char="•"/>
            </a:pPr>
            <a:r>
              <a:rPr lang="en-US" sz="2600" dirty="0"/>
              <a:t>Caltrans’ official list of inactive projects can be viewed here: </a:t>
            </a:r>
            <a:r>
              <a:rPr lang="en-US" sz="2600" dirty="0">
                <a:hlinkClick r:id="rId3"/>
              </a:rPr>
              <a:t>https://dot.ca.gov/programs/local-assistance/projects/inactive-projects</a:t>
            </a:r>
            <a:endParaRPr lang="en-US" sz="2600" dirty="0"/>
          </a:p>
          <a:p>
            <a:pPr marL="285750" lvl="0" indent="-285750">
              <a:lnSpc>
                <a:spcPct val="150000"/>
              </a:lnSpc>
              <a:buFont typeface="Arial" panose="020B0604020202020204" pitchFamily="34" charset="0"/>
              <a:buChar char="•"/>
            </a:pPr>
            <a:r>
              <a:rPr lang="en-US" sz="2600" dirty="0"/>
              <a:t>Currently, Caltrans and FHWA are discussing potential changes to how the inactive list is compiled and disseminated to agencies</a:t>
            </a:r>
          </a:p>
          <a:p>
            <a:pPr marL="285750" indent="-285750">
              <a:lnSpc>
                <a:spcPct val="150000"/>
              </a:lnSpc>
              <a:buFont typeface="Arial" panose="020B0604020202020204" pitchFamily="34" charset="0"/>
              <a:buChar char="•"/>
            </a:pPr>
            <a:r>
              <a:rPr lang="en-US" sz="2600" dirty="0"/>
              <a:t>If you have any questions or issues with submitting invoices,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4006418" cy="584775"/>
          </a:xfrm>
          <a:prstGeom prst="rect">
            <a:avLst/>
          </a:prstGeom>
          <a:noFill/>
        </p:spPr>
        <p:txBody>
          <a:bodyPr wrap="none" rtlCol="0">
            <a:spAutoFit/>
          </a:bodyPr>
          <a:lstStyle/>
          <a:p>
            <a:r>
              <a:rPr lang="en-US" sz="3200" b="1" dirty="0"/>
              <a:t>DBE &amp; QAP Reminders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3903504"/>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800" dirty="0"/>
              <a:t>DBE Exhibits 9-B and 9-C are due to the district by </a:t>
            </a:r>
            <a:r>
              <a:rPr lang="en-US" sz="2800" b="1" dirty="0"/>
              <a:t>June 30, 2022</a:t>
            </a:r>
          </a:p>
          <a:p>
            <a:pPr marL="285750" lvl="0" indent="-285750">
              <a:lnSpc>
                <a:spcPct val="150000"/>
              </a:lnSpc>
              <a:buFont typeface="Arial" panose="020B0604020202020204" pitchFamily="34" charset="0"/>
              <a:buChar char="•"/>
            </a:pPr>
            <a:r>
              <a:rPr lang="en-US" sz="2800" dirty="0"/>
              <a:t>Quality Assurance Program (QAP) needs to be updated and approved every 5 years</a:t>
            </a:r>
          </a:p>
          <a:p>
            <a:pPr marL="742950" lvl="1" indent="-285750">
              <a:lnSpc>
                <a:spcPct val="150000"/>
              </a:lnSpc>
              <a:buFont typeface="Arial" panose="020B0604020202020204" pitchFamily="34" charset="0"/>
              <a:buChar char="•"/>
            </a:pPr>
            <a:r>
              <a:rPr lang="en-US" sz="2800" dirty="0"/>
              <a:t>See Chapter 16 of the LAPM for more information</a:t>
            </a:r>
          </a:p>
          <a:p>
            <a:pPr marL="285750" lvl="0" indent="-285750">
              <a:lnSpc>
                <a:spcPct val="150000"/>
              </a:lnSpc>
              <a:buFont typeface="Arial" panose="020B0604020202020204" pitchFamily="34" charset="0"/>
              <a:buChar char="•"/>
            </a:pPr>
            <a:r>
              <a:rPr lang="en-US" sz="2800" dirty="0"/>
              <a:t>These documents need to be approved for projects to get authorization and funding</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208651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5021055"/>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400" b="1" dirty="0"/>
              <a:t>June 15, 2022</a:t>
            </a:r>
            <a:r>
              <a:rPr lang="en-US" sz="2400" dirty="0"/>
              <a:t> is the deadline to submit projects for Cycle 6</a:t>
            </a:r>
          </a:p>
          <a:p>
            <a:pPr marL="285750" indent="-285750">
              <a:lnSpc>
                <a:spcPct val="150000"/>
              </a:lnSpc>
              <a:buFont typeface="Arial" panose="020B0604020202020204" pitchFamily="34" charset="0"/>
              <a:buChar char="•"/>
            </a:pPr>
            <a:r>
              <a:rPr lang="en-US" sz="2400" dirty="0"/>
              <a:t>For scoring sheets, please contact </a:t>
            </a:r>
            <a:r>
              <a:rPr lang="en-US" sz="2400" dirty="0" err="1"/>
              <a:t>Elika</a:t>
            </a:r>
            <a:r>
              <a:rPr lang="en-US" sz="2400" dirty="0"/>
              <a:t> </a:t>
            </a:r>
            <a:r>
              <a:rPr lang="en-US" sz="2400" dirty="0" err="1"/>
              <a:t>Changizi</a:t>
            </a:r>
            <a:r>
              <a:rPr lang="en-US" sz="2400" dirty="0"/>
              <a:t> at the CTC at </a:t>
            </a:r>
            <a:r>
              <a:rPr lang="en-US" sz="2400" dirty="0">
                <a:hlinkClick r:id="rId3"/>
              </a:rPr>
              <a:t>Elika.Changizi@catc.ca.gov</a:t>
            </a:r>
            <a:endParaRPr lang="en-US" sz="2400" dirty="0"/>
          </a:p>
          <a:p>
            <a:pPr marL="285750" indent="-285750">
              <a:lnSpc>
                <a:spcPct val="150000"/>
              </a:lnSpc>
              <a:buFont typeface="Arial" panose="020B0604020202020204" pitchFamily="34" charset="0"/>
              <a:buChar char="•"/>
            </a:pPr>
            <a:r>
              <a:rPr lang="en-US" sz="2400" dirty="0"/>
              <a:t>The State Highway System Impact Assessment Form was due </a:t>
            </a:r>
            <a:r>
              <a:rPr lang="en-US" sz="2400" b="1" dirty="0"/>
              <a:t>5/16/22</a:t>
            </a:r>
            <a:r>
              <a:rPr lang="en-US" sz="2400" dirty="0"/>
              <a:t> (formerly called the R/W Impact Checklist) for projects that affect the state highway system</a:t>
            </a:r>
          </a:p>
          <a:p>
            <a:pPr marL="742950" lvl="1" indent="-285750">
              <a:lnSpc>
                <a:spcPct val="150000"/>
              </a:lnSpc>
              <a:buFont typeface="Arial" panose="020B0604020202020204" pitchFamily="34" charset="0"/>
              <a:buChar char="•"/>
            </a:pPr>
            <a:r>
              <a:rPr lang="en-US" sz="2400" dirty="0"/>
              <a:t>Approval from Caltrans required before submitting applications</a:t>
            </a:r>
          </a:p>
          <a:p>
            <a:pPr marL="285750" indent="-285750">
              <a:lnSpc>
                <a:spcPct val="150000"/>
              </a:lnSpc>
              <a:buFont typeface="Arial" panose="020B0604020202020204" pitchFamily="34" charset="0"/>
              <a:buChar char="•"/>
            </a:pPr>
            <a:r>
              <a:rPr lang="en-US" sz="2400" dirty="0"/>
              <a:t>For more info and guidance, please see Caltrans’ ATP webpage: </a:t>
            </a:r>
            <a:r>
              <a:rPr lang="en-US" sz="2400" dirty="0">
                <a:hlinkClick r:id="rId4"/>
              </a:rPr>
              <a:t>https://dot.ca.gov/programs/local-assistance/fed-and-state-programs/active-transportation-program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274367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311886"/>
          </a:xfrm>
          <a:prstGeom prst="rect">
            <a:avLst/>
          </a:prstGeom>
        </p:spPr>
        <p:txBody>
          <a:bodyPr wrap="square">
            <a:spAutoFit/>
          </a:bodyPr>
          <a:lstStyle/>
          <a:p>
            <a:pPr marL="285750" indent="-285750">
              <a:lnSpc>
                <a:spcPct val="150000"/>
              </a:lnSpc>
              <a:buFont typeface="Arial" panose="020B0604020202020204" pitchFamily="34" charset="0"/>
              <a:buChar char="•"/>
            </a:pPr>
            <a:r>
              <a:rPr lang="en-US" sz="3100" dirty="0"/>
              <a:t>If you have questions about Clean CA, please contact Troy Andres at </a:t>
            </a:r>
            <a:r>
              <a:rPr lang="en-US" sz="3100" dirty="0">
                <a:hlinkClick r:id="rId3"/>
              </a:rPr>
              <a:t>troy.andres@dot.ca.gov</a:t>
            </a:r>
            <a:r>
              <a:rPr lang="en-US" sz="3100" dirty="0"/>
              <a:t> or (657)328-6310</a:t>
            </a:r>
          </a:p>
          <a:p>
            <a:pPr marL="285750" indent="-285750">
              <a:lnSpc>
                <a:spcPct val="150000"/>
              </a:lnSpc>
              <a:buFont typeface="Arial" panose="020B0604020202020204" pitchFamily="34" charset="0"/>
              <a:buChar char="•"/>
            </a:pPr>
            <a:r>
              <a:rPr lang="en-US" sz="3100" dirty="0"/>
              <a:t>Please see the Clean CA webpage for more info, including the guidelines and FAQ: </a:t>
            </a:r>
            <a:r>
              <a:rPr lang="en-US" sz="3100" dirty="0">
                <a:hlinkClick r:id="rId4"/>
              </a:rPr>
              <a:t>https://cleancalifornia.dot.ca.gov/local-grants/local-grant-program</a:t>
            </a:r>
            <a:endParaRPr lang="en-US" sz="31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129811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HSIP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2610843"/>
          </a:xfrm>
          <a:prstGeom prst="rect">
            <a:avLst/>
          </a:prstGeom>
        </p:spPr>
        <p:txBody>
          <a:bodyPr wrap="square">
            <a:spAutoFit/>
          </a:bodyPr>
          <a:lstStyle/>
          <a:p>
            <a:pPr marL="285750" indent="-285750">
              <a:lnSpc>
                <a:spcPct val="150000"/>
              </a:lnSpc>
              <a:buFont typeface="Arial" panose="020B0604020202020204" pitchFamily="34" charset="0"/>
              <a:buChar char="•"/>
            </a:pPr>
            <a:r>
              <a:rPr lang="en-US" sz="2800" dirty="0"/>
              <a:t>HSIP Cycle 11 call for projects was announced on </a:t>
            </a:r>
            <a:r>
              <a:rPr lang="en-US" sz="2800" b="1" dirty="0"/>
              <a:t>May 9, 2022</a:t>
            </a:r>
            <a:endParaRPr lang="en-US" sz="2800" dirty="0"/>
          </a:p>
          <a:p>
            <a:pPr marL="285750" indent="-285750">
              <a:lnSpc>
                <a:spcPct val="150000"/>
              </a:lnSpc>
              <a:buFont typeface="Arial" panose="020B0604020202020204" pitchFamily="34" charset="0"/>
              <a:buChar char="•"/>
            </a:pPr>
            <a:r>
              <a:rPr lang="en-US" sz="2800" dirty="0"/>
              <a:t>For more info and guidance, please see the Caltrans HSIP webpage: </a:t>
            </a:r>
            <a:r>
              <a:rPr lang="en-US" sz="2800" dirty="0">
                <a:hlinkClick r:id="rId3"/>
              </a:rPr>
              <a:t>https://dot.ca.gov/programs/local-assistance/fed-and-state-programs/highway-safety-improvement-program</a:t>
            </a:r>
            <a:endParaRPr lang="en-US" sz="28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6</a:t>
            </a:r>
          </a:p>
        </p:txBody>
      </p:sp>
    </p:spTree>
    <p:extLst>
      <p:ext uri="{BB962C8B-B14F-4D97-AF65-F5344CB8AC3E}">
        <p14:creationId xmlns:p14="http://schemas.microsoft.com/office/powerpoint/2010/main" val="255905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PMRF (CRRSAA)</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92275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650" dirty="0"/>
              <a:t>For CRRSAA/PMRF projects already in the FTIP, please note:</a:t>
            </a:r>
          </a:p>
          <a:p>
            <a:pPr marL="742950" lvl="1" indent="-285750">
              <a:lnSpc>
                <a:spcPct val="150000"/>
              </a:lnSpc>
              <a:buFont typeface="Arial" panose="020B0604020202020204" pitchFamily="34" charset="0"/>
              <a:buChar char="•"/>
            </a:pPr>
            <a:r>
              <a:rPr lang="en-US" sz="2650" dirty="0"/>
              <a:t>It will take at least 6-8 weeks for approval of R/W documents depending on the complexity of the project</a:t>
            </a:r>
          </a:p>
          <a:p>
            <a:pPr marL="742950" lvl="1" indent="-285750">
              <a:lnSpc>
                <a:spcPct val="150000"/>
              </a:lnSpc>
              <a:buFont typeface="Arial" panose="020B0604020202020204" pitchFamily="34" charset="0"/>
              <a:buChar char="•"/>
            </a:pPr>
            <a:r>
              <a:rPr lang="en-US" sz="2650" dirty="0"/>
              <a:t>Preliminary Environmental Study (PES) must be sent in for review before the final plans/specs</a:t>
            </a:r>
          </a:p>
          <a:p>
            <a:pPr marL="285750" indent="-285750">
              <a:lnSpc>
                <a:spcPct val="150000"/>
              </a:lnSpc>
              <a:buFont typeface="Arial" panose="020B0604020202020204" pitchFamily="34" charset="0"/>
              <a:buChar char="•"/>
            </a:pPr>
            <a:r>
              <a:rPr lang="en-US" sz="2650" dirty="0"/>
              <a:t>If you have any questions or issues about your CRRSAA/PMRF projects,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7</a:t>
            </a:r>
          </a:p>
        </p:txBody>
      </p:sp>
    </p:spTree>
    <p:extLst>
      <p:ext uri="{BB962C8B-B14F-4D97-AF65-F5344CB8AC3E}">
        <p14:creationId xmlns:p14="http://schemas.microsoft.com/office/powerpoint/2010/main" val="1894665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Buy America</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91839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350" dirty="0"/>
              <a:t>Per FHWA, all materials used in federal projects must be purchased under Buy America requirements as of </a:t>
            </a:r>
            <a:r>
              <a:rPr lang="en-US" sz="2350" b="1" dirty="0"/>
              <a:t>May 14, 2022</a:t>
            </a:r>
          </a:p>
          <a:p>
            <a:pPr marL="742950" lvl="1" indent="-285750">
              <a:lnSpc>
                <a:spcPct val="150000"/>
              </a:lnSpc>
              <a:buFont typeface="Arial" panose="020B0604020202020204" pitchFamily="34" charset="0"/>
              <a:buChar char="•"/>
            </a:pPr>
            <a:r>
              <a:rPr lang="en-US" sz="2350" dirty="0"/>
              <a:t>Awards for projects issued on or after May 14 must include a Buy America Preference</a:t>
            </a:r>
          </a:p>
          <a:p>
            <a:pPr marL="742950" lvl="1" indent="-285750">
              <a:lnSpc>
                <a:spcPct val="150000"/>
              </a:lnSpc>
              <a:buFont typeface="Arial" panose="020B0604020202020204" pitchFamily="34" charset="0"/>
              <a:buChar char="•"/>
            </a:pPr>
            <a:r>
              <a:rPr lang="en-US" sz="2350" dirty="0"/>
              <a:t>Affects iron, steel, manufactured products, and construction materials</a:t>
            </a:r>
          </a:p>
          <a:p>
            <a:pPr marL="285750" indent="-285750">
              <a:lnSpc>
                <a:spcPct val="150000"/>
              </a:lnSpc>
              <a:buFont typeface="Arial" panose="020B0604020202020204" pitchFamily="34" charset="0"/>
              <a:buChar char="•"/>
            </a:pPr>
            <a:r>
              <a:rPr lang="en-US" sz="2350" dirty="0"/>
              <a:t>Projects cannot be authorized unless Buy America requirements are met</a:t>
            </a:r>
          </a:p>
          <a:p>
            <a:pPr marL="285750" indent="-285750">
              <a:lnSpc>
                <a:spcPct val="150000"/>
              </a:lnSpc>
              <a:buFont typeface="Arial" panose="020B0604020202020204" pitchFamily="34" charset="0"/>
              <a:buChar char="•"/>
            </a:pPr>
            <a:r>
              <a:rPr lang="en-US" sz="2350" dirty="0"/>
              <a:t>Caltrans HQ is currently discussing the details with FHWA</a:t>
            </a:r>
          </a:p>
          <a:p>
            <a:pPr marL="285750" indent="-285750">
              <a:lnSpc>
                <a:spcPct val="150000"/>
              </a:lnSpc>
              <a:buFont typeface="Arial" panose="020B0604020202020204" pitchFamily="34" charset="0"/>
              <a:buChar char="•"/>
            </a:pPr>
            <a:r>
              <a:rPr lang="en-US" sz="2350" dirty="0"/>
              <a:t>Please see this link for more information about these requirements: </a:t>
            </a:r>
            <a:r>
              <a:rPr lang="en-US" sz="2350" dirty="0">
                <a:hlinkClick r:id="rId3"/>
              </a:rPr>
              <a:t>https://www.whitehouse.gov/wp-content/uploads/2022/04/M-22-11.pdf</a:t>
            </a:r>
            <a:endParaRPr lang="en-US" sz="235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8</a:t>
            </a:r>
          </a:p>
        </p:txBody>
      </p:sp>
    </p:spTree>
    <p:extLst>
      <p:ext uri="{BB962C8B-B14F-4D97-AF65-F5344CB8AC3E}">
        <p14:creationId xmlns:p14="http://schemas.microsoft.com/office/powerpoint/2010/main" val="1787452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71302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250" dirty="0"/>
              <a:t>LTAP link for training registration and info: </a:t>
            </a:r>
            <a:r>
              <a:rPr lang="en-US" sz="2250" dirty="0">
                <a:hlinkClick r:id="rId3"/>
              </a:rPr>
              <a:t>https://californialtap.org/index.cfm?pid=1077</a:t>
            </a:r>
            <a:endParaRPr lang="en-US" sz="2250" dirty="0"/>
          </a:p>
          <a:p>
            <a:pPr marL="285750" indent="-285750">
              <a:lnSpc>
                <a:spcPct val="150000"/>
              </a:lnSpc>
              <a:buFont typeface="Arial" panose="020B0604020202020204" pitchFamily="34" charset="0"/>
              <a:buChar char="•"/>
            </a:pPr>
            <a:r>
              <a:rPr lang="en-US" sz="2250" dirty="0"/>
              <a:t>Federal Aid Series</a:t>
            </a:r>
          </a:p>
          <a:p>
            <a:pPr marL="742950" lvl="1" indent="-285750">
              <a:lnSpc>
                <a:spcPct val="150000"/>
              </a:lnSpc>
              <a:buFont typeface="Arial" panose="020B0604020202020204" pitchFamily="34" charset="0"/>
              <a:buChar char="•"/>
            </a:pPr>
            <a:r>
              <a:rPr lang="en-US" sz="2250" dirty="0"/>
              <a:t>Getting Your Federal Aid Started (Jun 14-15)</a:t>
            </a:r>
          </a:p>
          <a:p>
            <a:pPr marL="742950" lvl="1" indent="-285750">
              <a:lnSpc>
                <a:spcPct val="150000"/>
              </a:lnSpc>
              <a:buFont typeface="Arial" panose="020B0604020202020204" pitchFamily="34" charset="0"/>
              <a:buChar char="•"/>
            </a:pPr>
            <a:r>
              <a:rPr lang="en-US" sz="2250" dirty="0"/>
              <a:t>Procedures for Right-of-Way Acquisition (Jul 26-27, Oct 4-5) </a:t>
            </a:r>
          </a:p>
          <a:p>
            <a:pPr marL="285750" indent="-285750">
              <a:lnSpc>
                <a:spcPct val="150000"/>
              </a:lnSpc>
              <a:buFont typeface="Arial" panose="020B0604020202020204" pitchFamily="34" charset="0"/>
              <a:buChar char="•"/>
            </a:pPr>
            <a:r>
              <a:rPr lang="en-US" sz="2250" dirty="0"/>
              <a:t>HSIP Cycle 11 Webinar (Jul 28)</a:t>
            </a:r>
          </a:p>
          <a:p>
            <a:pPr marL="285750" indent="-285750">
              <a:lnSpc>
                <a:spcPct val="150000"/>
              </a:lnSpc>
              <a:buFont typeface="Arial" panose="020B0604020202020204" pitchFamily="34" charset="0"/>
              <a:buChar char="•"/>
            </a:pPr>
            <a:r>
              <a:rPr lang="en-US" sz="2250" dirty="0"/>
              <a:t>Positioning for Successful Grant Applications (Jun 8-9, Jun 29-30)</a:t>
            </a:r>
          </a:p>
          <a:p>
            <a:pPr marL="285750" indent="-285750">
              <a:lnSpc>
                <a:spcPct val="150000"/>
              </a:lnSpc>
              <a:buFont typeface="Arial" panose="020B0604020202020204" pitchFamily="34" charset="0"/>
              <a:buChar char="•"/>
            </a:pPr>
            <a:r>
              <a:rPr lang="en-US" sz="2250" dirty="0"/>
              <a:t>Labor Compliance (Jul 19-21)</a:t>
            </a:r>
          </a:p>
          <a:p>
            <a:pPr marL="285750" indent="-285750">
              <a:lnSpc>
                <a:spcPct val="150000"/>
              </a:lnSpc>
              <a:buFont typeface="Arial" panose="020B0604020202020204" pitchFamily="34" charset="0"/>
              <a:buChar char="•"/>
            </a:pPr>
            <a:r>
              <a:rPr lang="en-US" sz="2250" dirty="0"/>
              <a:t>Local Assistance Training Day (Jun 7, Sep 8)</a:t>
            </a:r>
          </a:p>
          <a:p>
            <a:pPr marL="285750" indent="-285750">
              <a:lnSpc>
                <a:spcPct val="150000"/>
              </a:lnSpc>
              <a:buFont typeface="Arial" panose="020B0604020202020204" pitchFamily="34" charset="0"/>
              <a:buChar char="•"/>
            </a:pPr>
            <a:r>
              <a:rPr lang="en-US" sz="2250" dirty="0"/>
              <a:t>Residents Engineer Academy (Sep 19-22, Nov 14-17)</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9</a:t>
            </a:r>
          </a:p>
        </p:txBody>
      </p:sp>
    </p:spTree>
    <p:extLst>
      <p:ext uri="{BB962C8B-B14F-4D97-AF65-F5344CB8AC3E}">
        <p14:creationId xmlns:p14="http://schemas.microsoft.com/office/powerpoint/2010/main" val="52161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418704"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10</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66D7686D-22BE-415C-BDF7-D3A900F55C95}"/>
              </a:ext>
            </a:extLst>
          </p:cNvPr>
          <p:cNvGraphicFramePr>
            <a:graphicFrameLocks noChangeAspect="1"/>
          </p:cNvGraphicFramePr>
          <p:nvPr>
            <p:extLst>
              <p:ext uri="{D42A27DB-BD31-4B8C-83A1-F6EECF244321}">
                <p14:modId xmlns:p14="http://schemas.microsoft.com/office/powerpoint/2010/main" val="3296136108"/>
              </p:ext>
            </p:extLst>
          </p:nvPr>
        </p:nvGraphicFramePr>
        <p:xfrm>
          <a:off x="1005155" y="57309"/>
          <a:ext cx="10181690" cy="6743381"/>
        </p:xfrm>
        <a:graphic>
          <a:graphicData uri="http://schemas.openxmlformats.org/presentationml/2006/ole">
            <mc:AlternateContent xmlns:mc="http://schemas.openxmlformats.org/markup-compatibility/2006">
              <mc:Choice xmlns:v="urn:schemas-microsoft-com:vml" Requires="v">
                <p:oleObj spid="_x0000_s2153" name="Worksheet" r:id="rId4" imgW="11534547" imgH="7639189" progId="Excel.Sheet.12">
                  <p:embed/>
                </p:oleObj>
              </mc:Choice>
              <mc:Fallback>
                <p:oleObj name="Worksheet" r:id="rId4" imgW="11534547" imgH="7639189" progId="Excel.Sheet.12">
                  <p:embed/>
                  <p:pic>
                    <p:nvPicPr>
                      <p:cNvPr id="0" name=""/>
                      <p:cNvPicPr/>
                      <p:nvPr/>
                    </p:nvPicPr>
                    <p:blipFill>
                      <a:blip r:embed="rId5"/>
                      <a:stretch>
                        <a:fillRect/>
                      </a:stretch>
                    </p:blipFill>
                    <p:spPr>
                      <a:xfrm>
                        <a:off x="1005155" y="57309"/>
                        <a:ext cx="10181690" cy="6743381"/>
                      </a:xfrm>
                      <a:prstGeom prst="rect">
                        <a:avLst/>
                      </a:prstGeom>
                    </p:spPr>
                  </p:pic>
                </p:oleObj>
              </mc:Fallback>
            </mc:AlternateContent>
          </a:graphicData>
        </a:graphic>
      </p:graphicFrame>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31266</TotalTime>
  <Words>966</Words>
  <Application>Microsoft Office PowerPoint</Application>
  <PresentationFormat>Widescreen</PresentationFormat>
  <Paragraphs>116</Paragraphs>
  <Slides>13</Slides>
  <Notes>13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Arial</vt:lpstr>
      <vt:lpstr>Calibri</vt:lpstr>
      <vt:lpstr>Calibri Light</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905</cp:revision>
  <cp:lastPrinted>2019-05-24T19:45:03Z</cp:lastPrinted>
  <dcterms:created xsi:type="dcterms:W3CDTF">2019-03-25T04:17:46Z</dcterms:created>
  <dcterms:modified xsi:type="dcterms:W3CDTF">2022-05-20T19:49:58Z</dcterms:modified>
</cp:coreProperties>
</file>