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7"/>
  </p:notesMasterIdLst>
  <p:sldIdLst>
    <p:sldId id="260" r:id="rId2"/>
    <p:sldId id="278" r:id="rId3"/>
    <p:sldId id="271" r:id="rId4"/>
    <p:sldId id="280" r:id="rId5"/>
    <p:sldId id="304" r:id="rId6"/>
    <p:sldId id="311" r:id="rId7"/>
    <p:sldId id="309" r:id="rId8"/>
    <p:sldId id="302" r:id="rId9"/>
    <p:sldId id="312" r:id="rId10"/>
    <p:sldId id="306" r:id="rId11"/>
    <p:sldId id="308" r:id="rId12"/>
    <p:sldId id="310" r:id="rId13"/>
    <p:sldId id="301" r:id="rId14"/>
    <p:sldId id="273" r:id="rId15"/>
    <p:sldId id="296" r:id="rId16"/>
  </p:sldIdLst>
  <p:sldSz cx="12192000" cy="6858000"/>
  <p:notesSz cx="7077075" cy="9363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3840" userDrawn="1">
          <p15:clr>
            <a:srgbClr val="A4A3A4"/>
          </p15:clr>
        </p15:guide>
      </p15:sldGuideLst>
    </p:ext>
    <p:ext uri="{2D200454-40CA-4A62-9FC3-DE9A4176ACB9}">
      <p15:notesGuideLst xmlns:p15="http://schemas.microsoft.com/office/powerpoint/2012/main">
        <p15:guide id="1" orient="horz" pos="2949">
          <p15:clr>
            <a:srgbClr val="A4A3A4"/>
          </p15:clr>
        </p15:guide>
        <p15:guide id="2" pos="222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B1B0"/>
    <a:srgbClr val="009DDC"/>
    <a:srgbClr val="0086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6"/>
    <p:restoredTop sz="83536" autoAdjust="0"/>
  </p:normalViewPr>
  <p:slideViewPr>
    <p:cSldViewPr snapToGrid="0" snapToObjects="1" showGuides="1">
      <p:cViewPr>
        <p:scale>
          <a:sx n="75" d="100"/>
          <a:sy n="75" d="100"/>
        </p:scale>
        <p:origin x="946" y="-91"/>
      </p:cViewPr>
      <p:guideLst>
        <p:guide orient="horz" pos="2184"/>
        <p:guide pos="384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6" d="100"/>
          <a:sy n="86" d="100"/>
        </p:scale>
        <p:origin x="-3786" y="-90"/>
      </p:cViewPr>
      <p:guideLst>
        <p:guide orient="horz" pos="2949"/>
        <p:guide pos="222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6733" cy="469779"/>
          </a:xfrm>
          <a:prstGeom prst="rect">
            <a:avLst/>
          </a:prstGeom>
        </p:spPr>
        <p:txBody>
          <a:bodyPr vert="horz" lIns="93932" tIns="46966" rIns="93932" bIns="46966" rtlCol="0"/>
          <a:lstStyle>
            <a:lvl1pPr algn="l">
              <a:defRPr sz="1200"/>
            </a:lvl1pPr>
          </a:lstStyle>
          <a:p>
            <a:endParaRPr lang="en-US" dirty="0"/>
          </a:p>
        </p:txBody>
      </p:sp>
      <p:sp>
        <p:nvSpPr>
          <p:cNvPr id="3" name="Date Placeholder 2"/>
          <p:cNvSpPr>
            <a:spLocks noGrp="1"/>
          </p:cNvSpPr>
          <p:nvPr>
            <p:ph type="dt" idx="1"/>
          </p:nvPr>
        </p:nvSpPr>
        <p:spPr>
          <a:xfrm>
            <a:off x="4008705" y="0"/>
            <a:ext cx="3066733" cy="469779"/>
          </a:xfrm>
          <a:prstGeom prst="rect">
            <a:avLst/>
          </a:prstGeom>
        </p:spPr>
        <p:txBody>
          <a:bodyPr vert="horz" lIns="93932" tIns="46966" rIns="93932" bIns="46966" rtlCol="0"/>
          <a:lstStyle>
            <a:lvl1pPr algn="r">
              <a:defRPr sz="1200"/>
            </a:lvl1pPr>
          </a:lstStyle>
          <a:p>
            <a:fld id="{686E8CED-6AC1-FA4C-AF78-340488CF9804}" type="datetimeFigureOut">
              <a:rPr lang="en-US" smtClean="0"/>
              <a:t>10/20/2022</a:t>
            </a:fld>
            <a:endParaRPr lang="en-US" dirty="0"/>
          </a:p>
        </p:txBody>
      </p:sp>
      <p:sp>
        <p:nvSpPr>
          <p:cNvPr id="4" name="Slide Image Placeholder 3"/>
          <p:cNvSpPr>
            <a:spLocks noGrp="1" noRot="1" noChangeAspect="1"/>
          </p:cNvSpPr>
          <p:nvPr>
            <p:ph type="sldImg" idx="2"/>
          </p:nvPr>
        </p:nvSpPr>
        <p:spPr>
          <a:xfrm>
            <a:off x="730250" y="1169988"/>
            <a:ext cx="5616575" cy="3159125"/>
          </a:xfrm>
          <a:prstGeom prst="rect">
            <a:avLst/>
          </a:prstGeom>
          <a:noFill/>
          <a:ln w="12700">
            <a:solidFill>
              <a:prstClr val="black"/>
            </a:solidFill>
          </a:ln>
        </p:spPr>
        <p:txBody>
          <a:bodyPr vert="horz" lIns="93932" tIns="46966" rIns="93932" bIns="46966" rtlCol="0" anchor="ctr"/>
          <a:lstStyle/>
          <a:p>
            <a:endParaRPr lang="en-US" dirty="0"/>
          </a:p>
        </p:txBody>
      </p:sp>
      <p:sp>
        <p:nvSpPr>
          <p:cNvPr id="5" name="Notes Placeholder 4"/>
          <p:cNvSpPr>
            <a:spLocks noGrp="1"/>
          </p:cNvSpPr>
          <p:nvPr>
            <p:ph type="body" sz="quarter" idx="3"/>
          </p:nvPr>
        </p:nvSpPr>
        <p:spPr>
          <a:xfrm>
            <a:off x="707708" y="4505979"/>
            <a:ext cx="5661660" cy="3686711"/>
          </a:xfrm>
          <a:prstGeom prst="rect">
            <a:avLst/>
          </a:prstGeom>
        </p:spPr>
        <p:txBody>
          <a:bodyPr vert="horz" lIns="93932" tIns="46966" rIns="93932" bIns="4696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93297"/>
            <a:ext cx="3066733" cy="469778"/>
          </a:xfrm>
          <a:prstGeom prst="rect">
            <a:avLst/>
          </a:prstGeom>
        </p:spPr>
        <p:txBody>
          <a:bodyPr vert="horz" lIns="93932" tIns="46966" rIns="93932" bIns="46966"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08705" y="8893297"/>
            <a:ext cx="3066733" cy="469778"/>
          </a:xfrm>
          <a:prstGeom prst="rect">
            <a:avLst/>
          </a:prstGeom>
        </p:spPr>
        <p:txBody>
          <a:bodyPr vert="horz" lIns="93932" tIns="46966" rIns="93932" bIns="46966" rtlCol="0" anchor="b"/>
          <a:lstStyle>
            <a:lvl1pPr algn="r">
              <a:defRPr sz="1200"/>
            </a:lvl1pPr>
          </a:lstStyle>
          <a:p>
            <a:fld id="{B2135FCF-C500-D947-9E76-99E2A30138CE}" type="slidenum">
              <a:rPr lang="en-US" smtClean="0"/>
              <a:t>‹#›</a:t>
            </a:fld>
            <a:endParaRPr lang="en-US" dirty="0"/>
          </a:p>
        </p:txBody>
      </p:sp>
    </p:spTree>
    <p:extLst>
      <p:ext uri="{BB962C8B-B14F-4D97-AF65-F5344CB8AC3E}">
        <p14:creationId xmlns:p14="http://schemas.microsoft.com/office/powerpoint/2010/main" val="1980957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a:t>
            </a:fld>
            <a:endParaRPr lang="en-US" dirty="0"/>
          </a:p>
        </p:txBody>
      </p:sp>
    </p:spTree>
    <p:extLst>
      <p:ext uri="{BB962C8B-B14F-4D97-AF65-F5344CB8AC3E}">
        <p14:creationId xmlns:p14="http://schemas.microsoft.com/office/powerpoint/2010/main" val="6685048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2</a:t>
            </a:fld>
            <a:endParaRPr lang="en-US" dirty="0"/>
          </a:p>
        </p:txBody>
      </p:sp>
    </p:spTree>
    <p:extLst>
      <p:ext uri="{BB962C8B-B14F-4D97-AF65-F5344CB8AC3E}">
        <p14:creationId xmlns:p14="http://schemas.microsoft.com/office/powerpoint/2010/main" val="19553745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3</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5"/>
          </p:nvPr>
        </p:nvSpPr>
        <p:spPr/>
        <p:txBody>
          <a:bodyPr/>
          <a:lstStyle/>
          <a:p>
            <a:fld id="{B2135FCF-C500-D947-9E76-99E2A30138CE}" type="slidenum">
              <a:rPr lang="en-US" smtClean="0"/>
              <a:t>4</a:t>
            </a:fld>
            <a:endParaRPr lang="en-US" dirty="0"/>
          </a:p>
        </p:txBody>
      </p:sp>
    </p:spTree>
    <p:extLst>
      <p:ext uri="{BB962C8B-B14F-4D97-AF65-F5344CB8AC3E}">
        <p14:creationId xmlns:p14="http://schemas.microsoft.com/office/powerpoint/2010/main" val="20261241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5</a:t>
            </a:fld>
            <a:endParaRPr lang="en-US" dirty="0"/>
          </a:p>
        </p:txBody>
      </p:sp>
    </p:spTree>
    <p:extLst>
      <p:ext uri="{BB962C8B-B14F-4D97-AF65-F5344CB8AC3E}">
        <p14:creationId xmlns:p14="http://schemas.microsoft.com/office/powerpoint/2010/main" val="341289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6</a:t>
            </a:fld>
            <a:endParaRPr lang="en-US" dirty="0"/>
          </a:p>
        </p:txBody>
      </p:sp>
    </p:spTree>
    <p:extLst>
      <p:ext uri="{BB962C8B-B14F-4D97-AF65-F5344CB8AC3E}">
        <p14:creationId xmlns:p14="http://schemas.microsoft.com/office/powerpoint/2010/main" val="16490491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u="none" baseline="0" dirty="0"/>
          </a:p>
        </p:txBody>
      </p:sp>
      <p:sp>
        <p:nvSpPr>
          <p:cNvPr id="4" name="Slide Number Placeholder 3"/>
          <p:cNvSpPr>
            <a:spLocks noGrp="1"/>
          </p:cNvSpPr>
          <p:nvPr>
            <p:ph type="sldNum" sz="quarter" idx="5"/>
          </p:nvPr>
        </p:nvSpPr>
        <p:spPr/>
        <p:txBody>
          <a:bodyPr/>
          <a:lstStyle/>
          <a:p>
            <a:fld id="{B2135FCF-C500-D947-9E76-99E2A30138CE}" type="slidenum">
              <a:rPr lang="en-US" smtClean="0"/>
              <a:t>7</a:t>
            </a:fld>
            <a:endParaRPr lang="en-US" dirty="0"/>
          </a:p>
        </p:txBody>
      </p:sp>
    </p:spTree>
    <p:extLst>
      <p:ext uri="{BB962C8B-B14F-4D97-AF65-F5344CB8AC3E}">
        <p14:creationId xmlns:p14="http://schemas.microsoft.com/office/powerpoint/2010/main" val="1828696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8</a:t>
            </a:fld>
            <a:endParaRPr lang="en-US" dirty="0"/>
          </a:p>
        </p:txBody>
      </p:sp>
    </p:spTree>
    <p:extLst>
      <p:ext uri="{BB962C8B-B14F-4D97-AF65-F5344CB8AC3E}">
        <p14:creationId xmlns:p14="http://schemas.microsoft.com/office/powerpoint/2010/main" val="34045117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9</a:t>
            </a:fld>
            <a:endParaRPr lang="en-US" dirty="0"/>
          </a:p>
        </p:txBody>
      </p:sp>
    </p:spTree>
    <p:extLst>
      <p:ext uri="{BB962C8B-B14F-4D97-AF65-F5344CB8AC3E}">
        <p14:creationId xmlns:p14="http://schemas.microsoft.com/office/powerpoint/2010/main" val="2931086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lnSpc>
                <a:spcPct val="150000"/>
              </a:lnSpc>
              <a:buFont typeface="Arial" panose="020B0604020202020204" pitchFamily="34" charset="0"/>
              <a:buNone/>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10</a:t>
            </a:fld>
            <a:endParaRPr lang="en-US" dirty="0"/>
          </a:p>
        </p:txBody>
      </p:sp>
    </p:spTree>
    <p:extLst>
      <p:ext uri="{BB962C8B-B14F-4D97-AF65-F5344CB8AC3E}">
        <p14:creationId xmlns:p14="http://schemas.microsoft.com/office/powerpoint/2010/main" val="3909773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11</a:t>
            </a:fld>
            <a:endParaRPr lang="en-US" dirty="0"/>
          </a:p>
        </p:txBody>
      </p:sp>
    </p:spTree>
    <p:extLst>
      <p:ext uri="{BB962C8B-B14F-4D97-AF65-F5344CB8AC3E}">
        <p14:creationId xmlns:p14="http://schemas.microsoft.com/office/powerpoint/2010/main" val="19329634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1"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endParaRPr lang="en-US" sz="2400" dirty="0"/>
          </a:p>
        </p:txBody>
      </p:sp>
      <p:sp>
        <p:nvSpPr>
          <p:cNvPr id="4" name="Slide Number Placeholder 3"/>
          <p:cNvSpPr>
            <a:spLocks noGrp="1"/>
          </p:cNvSpPr>
          <p:nvPr>
            <p:ph type="sldNum" sz="quarter" idx="5"/>
          </p:nvPr>
        </p:nvSpPr>
        <p:spPr/>
        <p:txBody>
          <a:bodyPr/>
          <a:lstStyle/>
          <a:p>
            <a:fld id="{B2135FCF-C500-D947-9E76-99E2A30138CE}" type="slidenum">
              <a:rPr lang="en-US" smtClean="0"/>
              <a:t>12</a:t>
            </a:fld>
            <a:endParaRPr lang="en-US" dirty="0"/>
          </a:p>
        </p:txBody>
      </p:sp>
    </p:spTree>
    <p:extLst>
      <p:ext uri="{BB962C8B-B14F-4D97-AF65-F5344CB8AC3E}">
        <p14:creationId xmlns:p14="http://schemas.microsoft.com/office/powerpoint/2010/main" val="38192322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13</a:t>
            </a:fld>
            <a:endParaRPr lang="en-US" dirty="0"/>
          </a:p>
        </p:txBody>
      </p:sp>
    </p:spTree>
    <p:extLst>
      <p:ext uri="{BB962C8B-B14F-4D97-AF65-F5344CB8AC3E}">
        <p14:creationId xmlns:p14="http://schemas.microsoft.com/office/powerpoint/2010/main" val="17834533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2135FCF-C500-D947-9E76-99E2A30138CE}" type="slidenum">
              <a:rPr lang="en-US" smtClean="0"/>
              <a:t>14</a:t>
            </a:fld>
            <a:endParaRPr lang="en-US" dirty="0"/>
          </a:p>
        </p:txBody>
      </p:sp>
    </p:spTree>
    <p:extLst>
      <p:ext uri="{BB962C8B-B14F-4D97-AF65-F5344CB8AC3E}">
        <p14:creationId xmlns:p14="http://schemas.microsoft.com/office/powerpoint/2010/main" val="33465100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135FCF-C500-D947-9E76-99E2A30138CE}" type="slidenum">
              <a:rPr lang="en-US" smtClean="0"/>
              <a:t>15</a:t>
            </a:fld>
            <a:endParaRPr lang="en-US" dirty="0"/>
          </a:p>
        </p:txBody>
      </p:sp>
    </p:spTree>
    <p:extLst>
      <p:ext uri="{BB962C8B-B14F-4D97-AF65-F5344CB8AC3E}">
        <p14:creationId xmlns:p14="http://schemas.microsoft.com/office/powerpoint/2010/main" val="30756187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99E9474-21B1-4FD1-BE92-319296FD6F8B}" type="datetime1">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50772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2EF91A-E725-4DC2-B4D3-9FBE367A3740}" type="datetime1">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2192991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92ECEA7-4875-4638-9B48-C39A40342B07}" type="datetime1">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4724762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04F9AD8-F769-4B3A-B3AE-BDC6F95A9C12}" type="datetime1">
              <a:rPr lang="en-US" smtClean="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30653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0844A91-87D2-43C3-B2F4-C39B0AAF54CD}" type="datetime1">
              <a:rPr lang="en-US" smtClean="0"/>
              <a:t>10/20/2022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7231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A2B778-C52C-43AD-94F6-1A2C80C90E62}" type="datetime1">
              <a:rPr lang="en-US" smtClean="0"/>
              <a:t>10/20/2022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20867194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4554FD-6301-4A4C-915D-E1B260D94F8E}" type="datetime1">
              <a:rPr lang="en-US" smtClean="0"/>
              <a:t>10/20/2022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938222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C612F6-4D03-42AA-BCF9-F0CDEE511327}" type="datetime1">
              <a:rPr lang="en-US" smtClean="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1881243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A578EBE-8DAA-46A7-B813-07097CE515A3}" type="datetime1">
              <a:rPr lang="en-US" smtClean="0"/>
              <a:t>10/20/2022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65079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0BF5B71-86A3-4CD0-B656-F2D52B833B33}" type="datetime1">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742247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0749F08-D0DA-4F78-A7F5-8226F63D441F}" type="datetime1">
              <a:rPr lang="en-US" smtClean="0"/>
              <a:t>10/20/2022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F38D1FC-CABA-5945-AD3E-AC6D1D9B64E4}" type="slidenum">
              <a:rPr lang="en-US" smtClean="0"/>
              <a:t>‹#›</a:t>
            </a:fld>
            <a:endParaRPr lang="en-US" dirty="0"/>
          </a:p>
        </p:txBody>
      </p:sp>
    </p:spTree>
    <p:extLst>
      <p:ext uri="{BB962C8B-B14F-4D97-AF65-F5344CB8AC3E}">
        <p14:creationId xmlns:p14="http://schemas.microsoft.com/office/powerpoint/2010/main" val="791569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AF7FFF2-2FDF-48C5-A570-502299B68DC0}" type="datetime1">
              <a:rPr lang="en-US" smtClean="0"/>
              <a:t>10/20/2022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F38D1FC-CABA-5945-AD3E-AC6D1D9B64E4}" type="slidenum">
              <a:rPr lang="en-US" smtClean="0"/>
              <a:t>‹#›</a:t>
            </a:fld>
            <a:endParaRPr lang="en-US" dirty="0"/>
          </a:p>
        </p:txBody>
      </p:sp>
    </p:spTree>
    <p:extLst>
      <p:ext uri="{BB962C8B-B14F-4D97-AF65-F5344CB8AC3E}">
        <p14:creationId xmlns:p14="http://schemas.microsoft.com/office/powerpoint/2010/main" val="12651294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mailto:mirna.beshaytadrous@dot.ca.gov" TargetMode="External"/><Relationship Id="rId4" Type="http://schemas.openxmlformats.org/officeDocument/2006/relationships/hyperlink" Target="mailto:Tifini.Tran@dot.ca.gov"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hyperlink" Target="https://dot.ca.gov/programs/local-assistance/projects/inactive-projects" TargetMode="External"/><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hyperlink" Target="mailto:Monroe.Johnson@dot.ca.gov"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hyperlink" Target="mailto:Monroe.Johnson@dot.ca.gov"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hyperlink" Target="https://dot.ca.gov/programs/local-assistance/fed-and-state-programs/active-transportation-program" TargetMode="External"/><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cleancalifornia.dot.ca.gov/local-grants/local-grant-program" TargetMode="External"/><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hyperlink" Target="mailto:troy.andres@dot.ca.gov"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dot.ca.gov/programs/local-assistance/fed-and-state-programs/highway-safety-improvement-program" TargetMode="External"/><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1.xml.rels><?xml version="1.0" encoding="UTF-8" standalone="yes"?>
<Relationships xmlns="http://schemas.openxmlformats.org/package/2006/relationships"><Relationship Id="rId3" Type="http://schemas.openxmlformats.org/officeDocument/2006/relationships/hyperlink" Target="https://www.localassistanceblog.com/2022/09/21/update-build-america-buy-america-act-2-0/" TargetMode="External"/><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2.xml.rels><?xml version="1.0" encoding="UTF-8" standalone="yes"?>
<Relationships xmlns="http://schemas.openxmlformats.org/package/2006/relationships"><Relationship Id="rId3" Type="http://schemas.openxmlformats.org/officeDocument/2006/relationships/hyperlink" Target="https://dot.ca.gov/programs/local-assistance/fed-and-state-programs/crrsaa" TargetMode="External"/><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3.xml.rels><?xml version="1.0" encoding="UTF-8" standalone="yes"?>
<Relationships xmlns="http://schemas.openxmlformats.org/package/2006/relationships"><Relationship Id="rId3" Type="http://schemas.openxmlformats.org/officeDocument/2006/relationships/hyperlink" Target="https://ca-ctap.org/index.cfm?pid=1609" TargetMode="External"/><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3.emf"/><Relationship Id="rId4" Type="http://schemas.openxmlformats.org/officeDocument/2006/relationships/package" Target="../embeddings/Microsoft_Excel_Worksheet.xlsx"/></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E2FA3D0-E97A-49CF-87B0-E0B7C812E45A}"/>
              </a:ext>
            </a:extLst>
          </p:cNvPr>
          <p:cNvSpPr/>
          <p:nvPr/>
        </p:nvSpPr>
        <p:spPr>
          <a:xfrm>
            <a:off x="1164771" y="3012293"/>
            <a:ext cx="9885965" cy="1763375"/>
          </a:xfrm>
          <a:prstGeom prst="rect">
            <a:avLst/>
          </a:prstGeom>
          <a:solidFill>
            <a:srgbClr val="000000"/>
          </a:solidFill>
          <a:ln>
            <a:solidFill>
              <a:schemeClr val="tx1"/>
            </a:solid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sp>
        <p:nvSpPr>
          <p:cNvPr id="7" name="Rectangle 6"/>
          <p:cNvSpPr/>
          <p:nvPr/>
        </p:nvSpPr>
        <p:spPr>
          <a:xfrm>
            <a:off x="304800" y="203200"/>
            <a:ext cx="11582400" cy="646853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92" y="1281824"/>
            <a:ext cx="5541470" cy="1150480"/>
          </a:xfrm>
          <a:prstGeom prst="rect">
            <a:avLst/>
          </a:prstGeom>
        </p:spPr>
      </p:pic>
      <p:sp>
        <p:nvSpPr>
          <p:cNvPr id="14" name="TextBox 13"/>
          <p:cNvSpPr txBox="1"/>
          <p:nvPr/>
        </p:nvSpPr>
        <p:spPr>
          <a:xfrm>
            <a:off x="1190066" y="4938902"/>
            <a:ext cx="8971767" cy="2723823"/>
          </a:xfrm>
          <a:prstGeom prst="rect">
            <a:avLst/>
          </a:prstGeom>
          <a:noFill/>
        </p:spPr>
        <p:txBody>
          <a:bodyPr wrap="square" rtlCol="0">
            <a:spAutoFit/>
          </a:bodyPr>
          <a:lstStyle/>
          <a:p>
            <a:r>
              <a:rPr lang="en-US" sz="1900" b="1" dirty="0"/>
              <a:t>Tifini Tran				Mirna Beshay </a:t>
            </a:r>
            <a:r>
              <a:rPr lang="en-US" sz="1900" b="1" dirty="0" err="1"/>
              <a:t>Tadrous</a:t>
            </a:r>
            <a:endParaRPr lang="en-US" sz="1900" b="1" dirty="0"/>
          </a:p>
          <a:p>
            <a:r>
              <a:rPr lang="en-US" sz="1900" dirty="0"/>
              <a:t>District Local Assistance Engineer		Local Assistance Area Engineer</a:t>
            </a:r>
          </a:p>
          <a:p>
            <a:r>
              <a:rPr lang="en-US" sz="1900" dirty="0"/>
              <a:t>Caltrans District 12			Caltrans District 12</a:t>
            </a:r>
          </a:p>
          <a:p>
            <a:r>
              <a:rPr lang="en-US" sz="1900" dirty="0">
                <a:hlinkClick r:id="rId4"/>
              </a:rPr>
              <a:t>Tifini.Tran@dot.ca.gov</a:t>
            </a:r>
            <a:r>
              <a:rPr lang="en-US" sz="1900" dirty="0"/>
              <a:t>			</a:t>
            </a:r>
            <a:r>
              <a:rPr lang="en-US" sz="1900" dirty="0">
                <a:hlinkClick r:id="rId5"/>
              </a:rPr>
              <a:t>mirna.beshaytadrous@dot.ca.gov</a:t>
            </a:r>
            <a:endParaRPr lang="en-US" sz="1900" dirty="0"/>
          </a:p>
          <a:p>
            <a:r>
              <a:rPr lang="en-US" sz="1900" dirty="0"/>
              <a:t>(657) 328-6275				(657) 328-6640</a:t>
            </a:r>
          </a:p>
          <a:p>
            <a:pPr marL="342900" indent="-342900">
              <a:buFont typeface="Arial" charset="0"/>
              <a:buChar char="•"/>
            </a:pPr>
            <a:endParaRPr lang="en-US" sz="1900" dirty="0"/>
          </a:p>
          <a:p>
            <a:pPr marL="342900" indent="-342900">
              <a:buFont typeface="Arial" charset="0"/>
              <a:buChar char="•"/>
            </a:pPr>
            <a:endParaRPr lang="en-US" sz="1900" dirty="0"/>
          </a:p>
          <a:p>
            <a:endParaRPr lang="en-US" sz="1900" dirty="0"/>
          </a:p>
          <a:p>
            <a:endParaRPr lang="en-US" sz="1900" dirty="0"/>
          </a:p>
        </p:txBody>
      </p:sp>
      <p:sp>
        <p:nvSpPr>
          <p:cNvPr id="4" name="TextBox 3">
            <a:extLst>
              <a:ext uri="{FF2B5EF4-FFF2-40B4-BE49-F238E27FC236}">
                <a16:creationId xmlns:a16="http://schemas.microsoft.com/office/drawing/2014/main" id="{5B12C611-E6AB-41D5-BDD1-C39746C3BC69}"/>
              </a:ext>
            </a:extLst>
          </p:cNvPr>
          <p:cNvSpPr txBox="1"/>
          <p:nvPr/>
        </p:nvSpPr>
        <p:spPr>
          <a:xfrm>
            <a:off x="2443824" y="3177332"/>
            <a:ext cx="7718010" cy="2092881"/>
          </a:xfrm>
          <a:prstGeom prst="rect">
            <a:avLst/>
          </a:prstGeom>
          <a:noFill/>
        </p:spPr>
        <p:txBody>
          <a:bodyPr wrap="none" rtlCol="0">
            <a:spAutoFit/>
          </a:bodyPr>
          <a:lstStyle/>
          <a:p>
            <a:pPr algn="ctr"/>
            <a:r>
              <a:rPr lang="en-US" sz="3200" dirty="0">
                <a:solidFill>
                  <a:schemeClr val="bg1"/>
                </a:solidFill>
              </a:rPr>
              <a:t>TECHNICAL ADVISORY COMMITTEE MEETING</a:t>
            </a:r>
          </a:p>
          <a:p>
            <a:pPr algn="ctr"/>
            <a:r>
              <a:rPr lang="en-US" sz="4800" dirty="0">
                <a:solidFill>
                  <a:schemeClr val="bg1"/>
                </a:solidFill>
              </a:rPr>
              <a:t>LOCAL ASSISTANCE UPDATE </a:t>
            </a:r>
          </a:p>
          <a:p>
            <a:endParaRPr lang="en-US" sz="3200" dirty="0"/>
          </a:p>
          <a:p>
            <a:r>
              <a:rPr lang="en-US" dirty="0"/>
              <a:t> 		</a:t>
            </a:r>
          </a:p>
        </p:txBody>
      </p:sp>
      <p:sp>
        <p:nvSpPr>
          <p:cNvPr id="5" name="TextBox 4">
            <a:extLst>
              <a:ext uri="{FF2B5EF4-FFF2-40B4-BE49-F238E27FC236}">
                <a16:creationId xmlns:a16="http://schemas.microsoft.com/office/drawing/2014/main" id="{49AA7962-CB2E-463A-8139-CBA06E792CF4}"/>
              </a:ext>
            </a:extLst>
          </p:cNvPr>
          <p:cNvSpPr txBox="1"/>
          <p:nvPr/>
        </p:nvSpPr>
        <p:spPr>
          <a:xfrm>
            <a:off x="9524255" y="4900881"/>
            <a:ext cx="2049348" cy="369332"/>
          </a:xfrm>
          <a:prstGeom prst="rect">
            <a:avLst/>
          </a:prstGeom>
          <a:noFill/>
        </p:spPr>
        <p:txBody>
          <a:bodyPr wrap="square" rtlCol="0">
            <a:spAutoFit/>
          </a:bodyPr>
          <a:lstStyle/>
          <a:p>
            <a:r>
              <a:rPr lang="en-US" b="1" dirty="0"/>
              <a:t>Oct 26, 2022</a:t>
            </a:r>
          </a:p>
        </p:txBody>
      </p:sp>
      <p:sp>
        <p:nvSpPr>
          <p:cNvPr id="8" name="Rectangle 7">
            <a:extLst>
              <a:ext uri="{FF2B5EF4-FFF2-40B4-BE49-F238E27FC236}">
                <a16:creationId xmlns:a16="http://schemas.microsoft.com/office/drawing/2014/main" id="{615897A7-639F-4B3E-B9C6-7D540BF98432}"/>
              </a:ext>
            </a:extLst>
          </p:cNvPr>
          <p:cNvSpPr/>
          <p:nvPr/>
        </p:nvSpPr>
        <p:spPr>
          <a:xfrm>
            <a:off x="1186543" y="323567"/>
            <a:ext cx="9851576" cy="2636093"/>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2986F210-19CB-4DC4-BDF6-BAB0916C61FC}"/>
              </a:ext>
            </a:extLst>
          </p:cNvPr>
          <p:cNvPicPr>
            <a:picLocks noChangeAspect="1"/>
          </p:cNvPicPr>
          <p:nvPr/>
        </p:nvPicPr>
        <p:blipFill>
          <a:blip r:embed="rId6"/>
          <a:stretch>
            <a:fillRect/>
          </a:stretch>
        </p:blipFill>
        <p:spPr>
          <a:xfrm>
            <a:off x="6230039" y="319021"/>
            <a:ext cx="4820697" cy="2625578"/>
          </a:xfrm>
          <a:prstGeom prst="rect">
            <a:avLst/>
          </a:prstGeom>
        </p:spPr>
      </p:pic>
    </p:spTree>
    <p:extLst>
      <p:ext uri="{BB962C8B-B14F-4D97-AF65-F5344CB8AC3E}">
        <p14:creationId xmlns:p14="http://schemas.microsoft.com/office/powerpoint/2010/main" val="1306109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26C54A88-EA72-4788-82E7-5E632439AAB4}"/>
              </a:ext>
            </a:extLst>
          </p:cNvPr>
          <p:cNvSpPr/>
          <p:nvPr/>
        </p:nvSpPr>
        <p:spPr>
          <a:xfrm>
            <a:off x="1520630" y="1191239"/>
            <a:ext cx="9122584" cy="1177785"/>
          </a:xfrm>
          <a:prstGeom prst="rect">
            <a:avLst/>
          </a:prstGeom>
        </p:spPr>
        <p:txBody>
          <a:bodyPr vert="horz" lIns="91440" tIns="45720" rIns="91440" bIns="45720" rtlCol="0" anchor="ctr">
            <a:normAutofit lnSpcReduction="10000"/>
          </a:bodyPr>
          <a:lstStyle/>
          <a:p>
            <a:pPr>
              <a:lnSpc>
                <a:spcPct val="90000"/>
              </a:lnSpc>
              <a:spcBef>
                <a:spcPct val="0"/>
              </a:spcBef>
              <a:spcAft>
                <a:spcPts val="600"/>
              </a:spcAft>
            </a:pPr>
            <a:r>
              <a:rPr lang="en-US" sz="3700" kern="1200" dirty="0">
                <a:solidFill>
                  <a:schemeClr val="tx1"/>
                </a:solidFill>
                <a:ea typeface="+mj-ea"/>
                <a:cs typeface="+mj-cs"/>
              </a:rPr>
              <a:t>TECHNICAL ADVISORY COMMITTEE MEETING</a:t>
            </a:r>
          </a:p>
          <a:p>
            <a:pPr>
              <a:lnSpc>
                <a:spcPct val="90000"/>
              </a:lnSpc>
              <a:spcBef>
                <a:spcPct val="0"/>
              </a:spcBef>
              <a:spcAft>
                <a:spcPts val="600"/>
              </a:spcAft>
            </a:pPr>
            <a:r>
              <a:rPr lang="en-US" sz="3700" kern="1200" dirty="0">
                <a:solidFill>
                  <a:schemeClr val="tx1"/>
                </a:solidFill>
                <a:ea typeface="+mj-ea"/>
                <a:cs typeface="+mj-cs"/>
              </a:rPr>
              <a:t>LOCAL ASSISTANCE UPDATE </a:t>
            </a:r>
          </a:p>
        </p:txBody>
      </p:sp>
      <p:sp>
        <p:nvSpPr>
          <p:cNvPr id="5" name="TextBox 4">
            <a:extLst>
              <a:ext uri="{FF2B5EF4-FFF2-40B4-BE49-F238E27FC236}">
                <a16:creationId xmlns:a16="http://schemas.microsoft.com/office/drawing/2014/main" id="{4BD35D44-0B4E-4077-B5BF-42E06B2F2DA4}"/>
              </a:ext>
            </a:extLst>
          </p:cNvPr>
          <p:cNvSpPr txBox="1"/>
          <p:nvPr/>
        </p:nvSpPr>
        <p:spPr>
          <a:xfrm>
            <a:off x="1571811" y="2887104"/>
            <a:ext cx="6066118" cy="2438546"/>
          </a:xfrm>
          <a:prstGeom prst="rect">
            <a:avLst/>
          </a:prstGeom>
        </p:spPr>
        <p:txBody>
          <a:bodyPr vert="horz" lIns="91440" tIns="45720" rIns="91440" bIns="45720" rtlCol="0">
            <a:noAutofit/>
          </a:bodyPr>
          <a:lstStyle/>
          <a:p>
            <a:pPr>
              <a:lnSpc>
                <a:spcPct val="90000"/>
              </a:lnSpc>
              <a:spcAft>
                <a:spcPts val="600"/>
              </a:spcAft>
            </a:pPr>
            <a:r>
              <a:rPr lang="en-US" sz="1350" dirty="0"/>
              <a:t>PAGE  |	UPDATE ITEM			</a:t>
            </a:r>
          </a:p>
          <a:p>
            <a:pPr>
              <a:lnSpc>
                <a:spcPct val="90000"/>
              </a:lnSpc>
              <a:spcAft>
                <a:spcPts val="600"/>
              </a:spcAft>
            </a:pPr>
            <a:r>
              <a:rPr lang="en-US" sz="1350" dirty="0"/>
              <a:t>   1	CTC Meetings</a:t>
            </a:r>
          </a:p>
          <a:p>
            <a:pPr>
              <a:lnSpc>
                <a:spcPct val="90000"/>
              </a:lnSpc>
              <a:spcAft>
                <a:spcPts val="600"/>
              </a:spcAft>
            </a:pPr>
            <a:r>
              <a:rPr lang="en-US" sz="1350" dirty="0"/>
              <a:t>   2	Inactive Invoices</a:t>
            </a:r>
          </a:p>
          <a:p>
            <a:pPr>
              <a:lnSpc>
                <a:spcPct val="90000"/>
              </a:lnSpc>
              <a:spcAft>
                <a:spcPts val="600"/>
              </a:spcAft>
            </a:pPr>
            <a:r>
              <a:rPr lang="en-US" sz="1350" dirty="0"/>
              <a:t>   3	Disadvantaged Business Enterprise </a:t>
            </a:r>
          </a:p>
          <a:p>
            <a:pPr>
              <a:lnSpc>
                <a:spcPct val="90000"/>
              </a:lnSpc>
              <a:spcAft>
                <a:spcPts val="600"/>
              </a:spcAft>
            </a:pPr>
            <a:r>
              <a:rPr lang="en-US" sz="1350" dirty="0"/>
              <a:t>   4	Quality Assurance Program</a:t>
            </a:r>
          </a:p>
          <a:p>
            <a:pPr>
              <a:lnSpc>
                <a:spcPct val="90000"/>
              </a:lnSpc>
              <a:spcAft>
                <a:spcPts val="600"/>
              </a:spcAft>
            </a:pPr>
            <a:r>
              <a:rPr lang="en-US" sz="1350" dirty="0"/>
              <a:t>   5	Active Transportation Program</a:t>
            </a:r>
          </a:p>
          <a:p>
            <a:pPr>
              <a:lnSpc>
                <a:spcPct val="90000"/>
              </a:lnSpc>
              <a:spcAft>
                <a:spcPts val="600"/>
              </a:spcAft>
            </a:pPr>
            <a:r>
              <a:rPr lang="en-US" sz="1350" dirty="0"/>
              <a:t>   6	Clean California Local Grant Program</a:t>
            </a:r>
          </a:p>
          <a:p>
            <a:pPr>
              <a:lnSpc>
                <a:spcPct val="90000"/>
              </a:lnSpc>
              <a:spcAft>
                <a:spcPts val="600"/>
              </a:spcAft>
            </a:pPr>
            <a:r>
              <a:rPr lang="en-US" sz="1350" dirty="0"/>
              <a:t>   7	Clean California (Cont.)</a:t>
            </a:r>
          </a:p>
          <a:p>
            <a:pPr>
              <a:lnSpc>
                <a:spcPct val="90000"/>
              </a:lnSpc>
              <a:spcAft>
                <a:spcPts val="600"/>
              </a:spcAft>
            </a:pPr>
            <a:r>
              <a:rPr lang="en-US" sz="1350" dirty="0"/>
              <a:t>   8	HSIP</a:t>
            </a:r>
          </a:p>
          <a:p>
            <a:pPr>
              <a:lnSpc>
                <a:spcPct val="90000"/>
              </a:lnSpc>
              <a:spcAft>
                <a:spcPts val="600"/>
              </a:spcAft>
            </a:pPr>
            <a:r>
              <a:rPr lang="en-US" sz="1350" dirty="0"/>
              <a:t>   9	Buy America</a:t>
            </a:r>
          </a:p>
          <a:p>
            <a:pPr>
              <a:lnSpc>
                <a:spcPct val="90000"/>
              </a:lnSpc>
              <a:spcAft>
                <a:spcPts val="600"/>
              </a:spcAft>
            </a:pPr>
            <a:r>
              <a:rPr lang="en-US" sz="1350" dirty="0"/>
              <a:t>   10	CRRSAA</a:t>
            </a:r>
          </a:p>
          <a:p>
            <a:pPr>
              <a:lnSpc>
                <a:spcPct val="90000"/>
              </a:lnSpc>
              <a:spcAft>
                <a:spcPts val="600"/>
              </a:spcAft>
            </a:pPr>
            <a:r>
              <a:rPr lang="en-US" sz="1350" dirty="0"/>
              <a:t>   11	Training</a:t>
            </a:r>
          </a:p>
          <a:p>
            <a:pPr>
              <a:lnSpc>
                <a:spcPct val="90000"/>
              </a:lnSpc>
              <a:spcAft>
                <a:spcPts val="600"/>
              </a:spcAft>
            </a:pPr>
            <a:r>
              <a:rPr lang="en-US" sz="1350" dirty="0"/>
              <a:t>   12	Title VI</a:t>
            </a:r>
          </a:p>
          <a:p>
            <a:pPr>
              <a:lnSpc>
                <a:spcPct val="90000"/>
              </a:lnSpc>
              <a:spcAft>
                <a:spcPts val="600"/>
              </a:spcAft>
            </a:pPr>
            <a:r>
              <a:rPr lang="en-US" sz="1350" dirty="0"/>
              <a:t>   13	Staff Assignments/Contacts</a:t>
            </a:r>
          </a:p>
        </p:txBody>
      </p:sp>
      <p:sp>
        <p:nvSpPr>
          <p:cNvPr id="13"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5"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icture 7" descr="A close up of a sign&#10;&#10;Description generated with high confidence">
            <a:extLst>
              <a:ext uri="{FF2B5EF4-FFF2-40B4-BE49-F238E27FC236}">
                <a16:creationId xmlns:a16="http://schemas.microsoft.com/office/drawing/2014/main" id="{EC04360E-50CF-45A1-BF51-063932311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09042" y="3918858"/>
            <a:ext cx="3385354" cy="592436"/>
          </a:xfrm>
          <a:prstGeom prst="rect">
            <a:avLst/>
          </a:prstGeom>
        </p:spPr>
      </p:pic>
      <p:sp>
        <p:nvSpPr>
          <p:cNvPr id="10" name="TextBox 9">
            <a:extLst>
              <a:ext uri="{FF2B5EF4-FFF2-40B4-BE49-F238E27FC236}">
                <a16:creationId xmlns:a16="http://schemas.microsoft.com/office/drawing/2014/main" id="{D0E80BC4-50E8-4AC1-A065-5D61B2A1BF6F}"/>
              </a:ext>
            </a:extLst>
          </p:cNvPr>
          <p:cNvSpPr txBox="1"/>
          <p:nvPr/>
        </p:nvSpPr>
        <p:spPr>
          <a:xfrm>
            <a:off x="1555167" y="2415684"/>
            <a:ext cx="4526755" cy="400110"/>
          </a:xfrm>
          <a:prstGeom prst="rect">
            <a:avLst/>
          </a:prstGeom>
          <a:solidFill>
            <a:schemeClr val="bg2">
              <a:lumMod val="10000"/>
            </a:schemeClr>
          </a:solidFill>
        </p:spPr>
        <p:txBody>
          <a:bodyPr wrap="square" rtlCol="0">
            <a:spAutoFit/>
          </a:bodyPr>
          <a:lstStyle/>
          <a:p>
            <a:pPr>
              <a:spcAft>
                <a:spcPts val="600"/>
              </a:spcAft>
            </a:pPr>
            <a:r>
              <a:rPr lang="en-US" sz="2000" b="1" dirty="0">
                <a:solidFill>
                  <a:schemeClr val="bg1"/>
                </a:solidFill>
              </a:rPr>
              <a:t>TABLE OF CONTENTS</a:t>
            </a:r>
            <a:r>
              <a:rPr lang="en-US" b="1" dirty="0">
                <a:solidFill>
                  <a:schemeClr val="bg1"/>
                </a:solidFill>
              </a:rPr>
              <a:t>	</a:t>
            </a:r>
          </a:p>
        </p:txBody>
      </p:sp>
    </p:spTree>
    <p:extLst>
      <p:ext uri="{BB962C8B-B14F-4D97-AF65-F5344CB8AC3E}">
        <p14:creationId xmlns:p14="http://schemas.microsoft.com/office/powerpoint/2010/main" val="6467544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500749" cy="584775"/>
          </a:xfrm>
          <a:prstGeom prst="rect">
            <a:avLst/>
          </a:prstGeom>
          <a:noFill/>
        </p:spPr>
        <p:txBody>
          <a:bodyPr wrap="none" rtlCol="0">
            <a:spAutoFit/>
          </a:bodyPr>
          <a:lstStyle/>
          <a:p>
            <a:r>
              <a:rPr lang="en-US" sz="3200" b="1" dirty="0"/>
              <a:t>CTC Meetings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2098267"/>
          </a:xfrm>
          <a:prstGeom prst="rect">
            <a:avLst/>
          </a:prstGeom>
        </p:spPr>
        <p:txBody>
          <a:bodyPr wrap="square">
            <a:spAutoFit/>
          </a:bodyPr>
          <a:lstStyle/>
          <a:p>
            <a:pPr marL="285750" indent="-285750">
              <a:lnSpc>
                <a:spcPct val="150000"/>
              </a:lnSpc>
              <a:buFont typeface="Arial" panose="020B0604020202020204" pitchFamily="34" charset="0"/>
              <a:buChar char="•"/>
            </a:pPr>
            <a:r>
              <a:rPr lang="en-US" sz="3000" dirty="0"/>
              <a:t>Deadlines to submit allocations and time extensions to District Local Assistance:</a:t>
            </a:r>
          </a:p>
          <a:p>
            <a:pPr marL="742950" lvl="1" indent="-285750">
              <a:lnSpc>
                <a:spcPct val="150000"/>
              </a:lnSpc>
              <a:buFont typeface="Arial" panose="020B0604020202020204" pitchFamily="34" charset="0"/>
              <a:buChar char="•"/>
            </a:pPr>
            <a:r>
              <a:rPr lang="en-US" sz="3000" b="1" dirty="0"/>
              <a:t>October 10</a:t>
            </a:r>
            <a:r>
              <a:rPr lang="en-US" sz="3000" dirty="0"/>
              <a:t>, 2022 for the December 2022 CTC Meeting</a:t>
            </a:r>
            <a:endParaRPr lang="en-US" sz="3000" b="1"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1</a:t>
            </a:r>
          </a:p>
        </p:txBody>
      </p:sp>
    </p:spTree>
    <p:extLst>
      <p:ext uri="{BB962C8B-B14F-4D97-AF65-F5344CB8AC3E}">
        <p14:creationId xmlns:p14="http://schemas.microsoft.com/office/powerpoint/2010/main" val="372074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2997359" cy="584775"/>
          </a:xfrm>
          <a:prstGeom prst="rect">
            <a:avLst/>
          </a:prstGeom>
          <a:noFill/>
        </p:spPr>
        <p:txBody>
          <a:bodyPr wrap="none" rtlCol="0">
            <a:spAutoFit/>
          </a:bodyPr>
          <a:lstStyle/>
          <a:p>
            <a:r>
              <a:rPr lang="en-US" sz="3200" b="1" dirty="0"/>
              <a:t>Inactive Invoices</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5512984"/>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100" dirty="0"/>
              <a:t>The current inactive quarter began on October 1, 2022</a:t>
            </a:r>
          </a:p>
          <a:p>
            <a:pPr marL="285750" lvl="0" indent="-285750">
              <a:lnSpc>
                <a:spcPct val="150000"/>
              </a:lnSpc>
              <a:buFont typeface="Arial" panose="020B0604020202020204" pitchFamily="34" charset="0"/>
              <a:buChar char="•"/>
            </a:pPr>
            <a:r>
              <a:rPr lang="en-US" sz="2100" dirty="0"/>
              <a:t>The deadline to submit inactive invoices is </a:t>
            </a:r>
            <a:r>
              <a:rPr lang="en-US" sz="2100" b="1" dirty="0"/>
              <a:t>November 23, 2022</a:t>
            </a:r>
          </a:p>
          <a:p>
            <a:pPr marL="285750" lvl="0" indent="-285750">
              <a:lnSpc>
                <a:spcPct val="150000"/>
              </a:lnSpc>
              <a:buFont typeface="Arial" panose="020B0604020202020204" pitchFamily="34" charset="0"/>
              <a:buChar char="•"/>
            </a:pPr>
            <a:r>
              <a:rPr lang="en-US" sz="2100" dirty="0"/>
              <a:t>The official inactive list can be viewed here: </a:t>
            </a:r>
            <a:r>
              <a:rPr lang="en-US" sz="2100" dirty="0">
                <a:hlinkClick r:id="rId3"/>
              </a:rPr>
              <a:t>https://dot.ca.gov/programs/local-assistance/projects/inactive-projects</a:t>
            </a:r>
            <a:endParaRPr lang="en-US" sz="2100" dirty="0"/>
          </a:p>
          <a:p>
            <a:pPr marL="285750" indent="-285750">
              <a:lnSpc>
                <a:spcPct val="150000"/>
              </a:lnSpc>
              <a:buFont typeface="Arial" panose="020B0604020202020204" pitchFamily="34" charset="0"/>
              <a:buChar char="•"/>
            </a:pPr>
            <a:r>
              <a:rPr lang="en-US" sz="2100" dirty="0"/>
              <a:t>Agencies with inactive projects that still need invoice submittal as of 10/20/22:</a:t>
            </a:r>
          </a:p>
          <a:p>
            <a:pPr marL="742950" lvl="1" indent="-285750">
              <a:lnSpc>
                <a:spcPct val="150000"/>
              </a:lnSpc>
              <a:buFont typeface="Arial" panose="020B0604020202020204" pitchFamily="34" charset="0"/>
              <a:buChar char="•"/>
            </a:pPr>
            <a:r>
              <a:rPr lang="en-US" sz="1700" dirty="0"/>
              <a:t>Anaheim – 5055(191), 5055(193)</a:t>
            </a:r>
          </a:p>
          <a:p>
            <a:pPr marL="742950" lvl="1" indent="-285750">
              <a:lnSpc>
                <a:spcPct val="150000"/>
              </a:lnSpc>
              <a:buFont typeface="Arial" panose="020B0604020202020204" pitchFamily="34" charset="0"/>
              <a:buChar char="•"/>
            </a:pPr>
            <a:r>
              <a:rPr lang="en-US" sz="1700" dirty="0"/>
              <a:t>Mission Viejo – 5451(023)</a:t>
            </a:r>
          </a:p>
          <a:p>
            <a:pPr marL="742950" lvl="1" indent="-285750">
              <a:lnSpc>
                <a:spcPct val="150000"/>
              </a:lnSpc>
              <a:buFont typeface="Arial" panose="020B0604020202020204" pitchFamily="34" charset="0"/>
              <a:buChar char="•"/>
            </a:pPr>
            <a:r>
              <a:rPr lang="en-US" sz="1700" dirty="0"/>
              <a:t>OCTA – 6071(165)</a:t>
            </a:r>
          </a:p>
          <a:p>
            <a:pPr marL="742950" lvl="1" indent="-285750">
              <a:lnSpc>
                <a:spcPct val="150000"/>
              </a:lnSpc>
              <a:buFont typeface="Arial" panose="020B0604020202020204" pitchFamily="34" charset="0"/>
              <a:buChar char="•"/>
            </a:pPr>
            <a:r>
              <a:rPr lang="en-US" sz="1700" dirty="0"/>
              <a:t>Placentia – 5269(028)</a:t>
            </a:r>
          </a:p>
          <a:p>
            <a:pPr marL="742950" lvl="1" indent="-285750">
              <a:lnSpc>
                <a:spcPct val="150000"/>
              </a:lnSpc>
              <a:buFont typeface="Arial" panose="020B0604020202020204" pitchFamily="34" charset="0"/>
              <a:buChar char="•"/>
            </a:pPr>
            <a:r>
              <a:rPr lang="en-US" sz="1700" dirty="0"/>
              <a:t>Santa Ana – 5063(184), 5063(187), 5063(203)</a:t>
            </a:r>
          </a:p>
          <a:p>
            <a:pPr marL="285750" indent="-285750">
              <a:lnSpc>
                <a:spcPct val="150000"/>
              </a:lnSpc>
              <a:buFont typeface="Arial" panose="020B0604020202020204" pitchFamily="34" charset="0"/>
              <a:buChar char="•"/>
            </a:pPr>
            <a:r>
              <a:rPr lang="en-US" sz="2100" dirty="0"/>
              <a:t>If you have questions or issues with submitting invoices, please contact your area engineer/planner for further assistance</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2</a:t>
            </a:r>
          </a:p>
        </p:txBody>
      </p:sp>
    </p:spTree>
    <p:extLst>
      <p:ext uri="{BB962C8B-B14F-4D97-AF65-F5344CB8AC3E}">
        <p14:creationId xmlns:p14="http://schemas.microsoft.com/office/powerpoint/2010/main" val="416691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10163680" cy="461665"/>
          </a:xfrm>
          <a:prstGeom prst="rect">
            <a:avLst/>
          </a:prstGeom>
          <a:noFill/>
        </p:spPr>
        <p:txBody>
          <a:bodyPr wrap="none" rtlCol="0">
            <a:spAutoFit/>
          </a:bodyPr>
          <a:lstStyle/>
          <a:p>
            <a:r>
              <a:rPr lang="en-US" sz="2400" b="1" dirty="0"/>
              <a:t>Disadvantaged Business Enterprise (DBE)/American with Disabilities Act (ADA)</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549110" cy="4709110"/>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900" dirty="0"/>
              <a:t>Exhibits 9-B and 9-C were due on </a:t>
            </a:r>
            <a:r>
              <a:rPr lang="en-US" sz="2900" b="1" dirty="0"/>
              <a:t>June 30, 2022</a:t>
            </a:r>
          </a:p>
          <a:p>
            <a:pPr marL="742950" lvl="1" indent="-285750">
              <a:lnSpc>
                <a:spcPct val="150000"/>
              </a:lnSpc>
              <a:buFont typeface="Arial" panose="020B0604020202020204" pitchFamily="34" charset="0"/>
              <a:buChar char="•"/>
            </a:pPr>
            <a:r>
              <a:rPr lang="en-US" sz="2900" dirty="0"/>
              <a:t>9-B: Local Agency DBE Annual Submittal Form</a:t>
            </a:r>
          </a:p>
          <a:p>
            <a:pPr marL="742950" lvl="1" indent="-285750">
              <a:lnSpc>
                <a:spcPct val="150000"/>
              </a:lnSpc>
              <a:buFont typeface="Arial" panose="020B0604020202020204" pitchFamily="34" charset="0"/>
              <a:buChar char="•"/>
            </a:pPr>
            <a:r>
              <a:rPr lang="en-US" sz="2900" dirty="0"/>
              <a:t>9-C: Local Agency ADA Annual Certification Form</a:t>
            </a:r>
          </a:p>
          <a:p>
            <a:pPr marL="285750" indent="-285750">
              <a:lnSpc>
                <a:spcPct val="150000"/>
              </a:lnSpc>
              <a:buFont typeface="Arial" panose="020B0604020202020204" pitchFamily="34" charset="0"/>
              <a:buChar char="•"/>
            </a:pPr>
            <a:r>
              <a:rPr lang="en-US" sz="2900" dirty="0"/>
              <a:t>Both forms are required for projects in order to get authorization and funding</a:t>
            </a:r>
          </a:p>
          <a:p>
            <a:pPr marL="285750" lvl="0" indent="-285750">
              <a:lnSpc>
                <a:spcPct val="150000"/>
              </a:lnSpc>
              <a:buFont typeface="Arial" panose="020B0604020202020204" pitchFamily="34" charset="0"/>
              <a:buChar char="•"/>
            </a:pPr>
            <a:r>
              <a:rPr lang="en-US" sz="2900" dirty="0"/>
              <a:t>If you have questions about these forms, please contact Monroe Johnson at </a:t>
            </a:r>
            <a:r>
              <a:rPr lang="en-US" sz="2900" dirty="0">
                <a:hlinkClick r:id="rId3"/>
              </a:rPr>
              <a:t>Monroe.Johnson@dot.ca.gov</a:t>
            </a:r>
            <a:r>
              <a:rPr lang="en-US" sz="2900" dirty="0"/>
              <a:t> or (657) 328-6274</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3</a:t>
            </a:r>
          </a:p>
        </p:txBody>
      </p:sp>
    </p:spTree>
    <p:extLst>
      <p:ext uri="{BB962C8B-B14F-4D97-AF65-F5344CB8AC3E}">
        <p14:creationId xmlns:p14="http://schemas.microsoft.com/office/powerpoint/2010/main" val="2086517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5889113" cy="584775"/>
          </a:xfrm>
          <a:prstGeom prst="rect">
            <a:avLst/>
          </a:prstGeom>
          <a:noFill/>
        </p:spPr>
        <p:txBody>
          <a:bodyPr wrap="none" rtlCol="0">
            <a:spAutoFit/>
          </a:bodyPr>
          <a:lstStyle/>
          <a:p>
            <a:r>
              <a:rPr lang="en-US" sz="3200" b="1" dirty="0"/>
              <a:t>Quality Assurance Program (QAP)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549110" cy="4549835"/>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2800" dirty="0"/>
              <a:t>QAP needs to be updated and approved every 5 years</a:t>
            </a:r>
          </a:p>
          <a:p>
            <a:pPr marL="285750" lvl="0" indent="-285750">
              <a:lnSpc>
                <a:spcPct val="150000"/>
              </a:lnSpc>
              <a:buFont typeface="Arial" panose="020B0604020202020204" pitchFamily="34" charset="0"/>
              <a:buChar char="•"/>
            </a:pPr>
            <a:r>
              <a:rPr lang="en-US" sz="2800" dirty="0"/>
              <a:t>Ensures that materials and work for each project conforms to contract plans and specs</a:t>
            </a:r>
          </a:p>
          <a:p>
            <a:pPr marL="285750" indent="-285750">
              <a:lnSpc>
                <a:spcPct val="150000"/>
              </a:lnSpc>
              <a:buFont typeface="Arial" panose="020B0604020202020204" pitchFamily="34" charset="0"/>
              <a:buChar char="•"/>
            </a:pPr>
            <a:r>
              <a:rPr lang="en-US" sz="2800" dirty="0"/>
              <a:t>Required for projects in order to get authorization and funding</a:t>
            </a:r>
          </a:p>
          <a:p>
            <a:pPr marL="285750" indent="-285750">
              <a:lnSpc>
                <a:spcPct val="150000"/>
              </a:lnSpc>
              <a:buFont typeface="Arial" panose="020B0604020202020204" pitchFamily="34" charset="0"/>
              <a:buChar char="•"/>
            </a:pPr>
            <a:r>
              <a:rPr lang="en-US" sz="2800" dirty="0"/>
              <a:t>See Chapter 16 of the LAPM for more information</a:t>
            </a:r>
          </a:p>
          <a:p>
            <a:pPr marL="285750" lvl="0" indent="-285750">
              <a:lnSpc>
                <a:spcPct val="150000"/>
              </a:lnSpc>
              <a:buFont typeface="Arial" panose="020B0604020202020204" pitchFamily="34" charset="0"/>
              <a:buChar char="•"/>
            </a:pPr>
            <a:r>
              <a:rPr lang="en-US" sz="2800" dirty="0"/>
              <a:t>If you have questions about QAP, please contact Monroe Johnson at </a:t>
            </a:r>
            <a:r>
              <a:rPr lang="en-US" sz="2800" dirty="0">
                <a:hlinkClick r:id="rId3"/>
              </a:rPr>
              <a:t>Monroe.Johnson@dot.ca.gov</a:t>
            </a:r>
            <a:r>
              <a:rPr lang="en-US" sz="2800" dirty="0"/>
              <a:t> or (657) 328-6274</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4</a:t>
            </a:r>
          </a:p>
        </p:txBody>
      </p:sp>
    </p:spTree>
    <p:extLst>
      <p:ext uri="{BB962C8B-B14F-4D97-AF65-F5344CB8AC3E}">
        <p14:creationId xmlns:p14="http://schemas.microsoft.com/office/powerpoint/2010/main" val="2917589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5390002" cy="584775"/>
          </a:xfrm>
          <a:prstGeom prst="rect">
            <a:avLst/>
          </a:prstGeom>
          <a:noFill/>
        </p:spPr>
        <p:txBody>
          <a:bodyPr wrap="none" rtlCol="0">
            <a:spAutoFit/>
          </a:bodyPr>
          <a:lstStyle/>
          <a:p>
            <a:r>
              <a:rPr lang="en-US" sz="3200" b="1" dirty="0"/>
              <a:t>Active Transportation Program</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10549110" cy="4868256"/>
          </a:xfrm>
          <a:prstGeom prst="rect">
            <a:avLst/>
          </a:prstGeom>
        </p:spPr>
        <p:txBody>
          <a:bodyPr wrap="square">
            <a:spAutoFit/>
          </a:bodyPr>
          <a:lstStyle/>
          <a:p>
            <a:pPr marL="285750" lvl="0" indent="-285750">
              <a:lnSpc>
                <a:spcPct val="150000"/>
              </a:lnSpc>
              <a:buFont typeface="Arial" panose="020B0604020202020204" pitchFamily="34" charset="0"/>
              <a:buChar char="•"/>
            </a:pPr>
            <a:r>
              <a:rPr lang="en-US" sz="3000" dirty="0"/>
              <a:t>CTC will adopt the Statewide component of ATP Cycle 6 on December 7-8, 2022</a:t>
            </a:r>
          </a:p>
          <a:p>
            <a:pPr marL="285750" lvl="0" indent="-285750">
              <a:lnSpc>
                <a:spcPct val="150000"/>
              </a:lnSpc>
              <a:buFont typeface="Arial" panose="020B0604020202020204" pitchFamily="34" charset="0"/>
              <a:buChar char="•"/>
            </a:pPr>
            <a:r>
              <a:rPr lang="en-US" sz="3000" dirty="0"/>
              <a:t>MPO component should be posted May 2023 and finalized for the June 2023 CTC Meeting</a:t>
            </a:r>
          </a:p>
          <a:p>
            <a:pPr marL="285750" indent="-285750">
              <a:lnSpc>
                <a:spcPct val="150000"/>
              </a:lnSpc>
              <a:buFont typeface="Arial" panose="020B0604020202020204" pitchFamily="34" charset="0"/>
              <a:buChar char="•"/>
            </a:pPr>
            <a:r>
              <a:rPr lang="en-US" sz="3000" dirty="0"/>
              <a:t>For more info and guidance, please see Caltrans’ ATP webpage: </a:t>
            </a:r>
            <a:r>
              <a:rPr lang="en-US" sz="3000" dirty="0">
                <a:hlinkClick r:id="rId3"/>
              </a:rPr>
              <a:t>https://dot.ca.gov/programs/local-assistance/fed-and-state-programs/active-transportation-program</a:t>
            </a:r>
            <a:endParaRPr lang="en-US" sz="30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5</a:t>
            </a:r>
          </a:p>
        </p:txBody>
      </p:sp>
    </p:spTree>
    <p:extLst>
      <p:ext uri="{BB962C8B-B14F-4D97-AF65-F5344CB8AC3E}">
        <p14:creationId xmlns:p14="http://schemas.microsoft.com/office/powerpoint/2010/main" val="27436735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Local Grant Program (CCLGP)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5123775"/>
          </a:xfrm>
          <a:prstGeom prst="rect">
            <a:avLst/>
          </a:prstGeom>
        </p:spPr>
        <p:txBody>
          <a:bodyPr wrap="square">
            <a:spAutoFit/>
          </a:bodyPr>
          <a:lstStyle/>
          <a:p>
            <a:pPr marL="285750" indent="-285750">
              <a:lnSpc>
                <a:spcPct val="150000"/>
              </a:lnSpc>
              <a:buFont typeface="Arial" panose="020B0604020202020204" pitchFamily="34" charset="0"/>
              <a:buChar char="•"/>
            </a:pPr>
            <a:r>
              <a:rPr lang="en-US" sz="2450" b="1" dirty="0"/>
              <a:t>Cycle 2 </a:t>
            </a:r>
            <a:r>
              <a:rPr lang="en-US" sz="2450" dirty="0"/>
              <a:t>has been announced for the Clean CA program thanks to the success of Cycle 1</a:t>
            </a:r>
          </a:p>
          <a:p>
            <a:pPr marL="285750" indent="-285750">
              <a:lnSpc>
                <a:spcPct val="150000"/>
              </a:lnSpc>
              <a:buFont typeface="Arial" panose="020B0604020202020204" pitchFamily="34" charset="0"/>
              <a:buChar char="•"/>
            </a:pPr>
            <a:r>
              <a:rPr lang="en-US" sz="2450" dirty="0"/>
              <a:t>Projected milestones for Cycle 2:</a:t>
            </a:r>
          </a:p>
          <a:p>
            <a:pPr marL="742950" lvl="1" indent="-285750">
              <a:lnSpc>
                <a:spcPct val="150000"/>
              </a:lnSpc>
              <a:buFont typeface="Arial" panose="020B0604020202020204" pitchFamily="34" charset="0"/>
              <a:buChar char="•"/>
            </a:pPr>
            <a:r>
              <a:rPr lang="en-US" sz="2450" dirty="0"/>
              <a:t>January 2023 for call for projects</a:t>
            </a:r>
          </a:p>
          <a:p>
            <a:pPr marL="742950" lvl="1" indent="-285750">
              <a:lnSpc>
                <a:spcPct val="150000"/>
              </a:lnSpc>
              <a:buFont typeface="Arial" panose="020B0604020202020204" pitchFamily="34" charset="0"/>
              <a:buChar char="•"/>
            </a:pPr>
            <a:r>
              <a:rPr lang="en-US" sz="2450" dirty="0"/>
              <a:t>April 2023 for project application deadline</a:t>
            </a:r>
          </a:p>
          <a:p>
            <a:pPr marL="742950" lvl="1" indent="-285750">
              <a:lnSpc>
                <a:spcPct val="150000"/>
              </a:lnSpc>
              <a:buFont typeface="Arial" panose="020B0604020202020204" pitchFamily="34" charset="0"/>
              <a:buChar char="•"/>
            </a:pPr>
            <a:r>
              <a:rPr lang="en-US" sz="2450" dirty="0"/>
              <a:t>August/September 23 for project award notification</a:t>
            </a:r>
          </a:p>
          <a:p>
            <a:pPr marL="285750" indent="-285750">
              <a:lnSpc>
                <a:spcPct val="150000"/>
              </a:lnSpc>
              <a:buFont typeface="Arial" panose="020B0604020202020204" pitchFamily="34" charset="0"/>
              <a:buChar char="•"/>
            </a:pPr>
            <a:r>
              <a:rPr lang="en-US" sz="2450" dirty="0"/>
              <a:t>Several workshops are planned for Cycle 2:</a:t>
            </a:r>
          </a:p>
          <a:p>
            <a:pPr marL="742950" lvl="1" indent="-285750">
              <a:lnSpc>
                <a:spcPct val="150000"/>
              </a:lnSpc>
              <a:buFont typeface="Arial" panose="020B0604020202020204" pitchFamily="34" charset="0"/>
              <a:buChar char="•"/>
            </a:pPr>
            <a:r>
              <a:rPr lang="en-US" sz="2450" dirty="0"/>
              <a:t>Program Guideline Updates: November 3, 2022 and December 2022</a:t>
            </a:r>
          </a:p>
          <a:p>
            <a:pPr marL="742950" lvl="1" indent="-285750">
              <a:lnSpc>
                <a:spcPct val="150000"/>
              </a:lnSpc>
              <a:buFont typeface="Arial" panose="020B0604020202020204" pitchFamily="34" charset="0"/>
              <a:buChar char="•"/>
            </a:pPr>
            <a:r>
              <a:rPr lang="en-US" sz="2450" dirty="0"/>
              <a:t>Application Workshops: February through March 2023</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6</a:t>
            </a:r>
          </a:p>
        </p:txBody>
      </p:sp>
    </p:spTree>
    <p:extLst>
      <p:ext uri="{BB962C8B-B14F-4D97-AF65-F5344CB8AC3E}">
        <p14:creationId xmlns:p14="http://schemas.microsoft.com/office/powerpoint/2010/main" val="12981114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Clean California (Cont.)</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3903504"/>
          </a:xfrm>
          <a:prstGeom prst="rect">
            <a:avLst/>
          </a:prstGeom>
        </p:spPr>
        <p:txBody>
          <a:bodyPr wrap="square">
            <a:spAutoFit/>
          </a:bodyPr>
          <a:lstStyle/>
          <a:p>
            <a:pPr marL="285750" indent="-285750">
              <a:lnSpc>
                <a:spcPct val="150000"/>
              </a:lnSpc>
              <a:buFont typeface="Arial" panose="020B0604020202020204" pitchFamily="34" charset="0"/>
              <a:buChar char="•"/>
            </a:pPr>
            <a:r>
              <a:rPr lang="en-US" sz="2800" dirty="0"/>
              <a:t>Please see the Clean CA webpage for more info and how to register for the workshops: </a:t>
            </a:r>
            <a:r>
              <a:rPr lang="en-US" sz="2800" dirty="0">
                <a:hlinkClick r:id="rId3"/>
              </a:rPr>
              <a:t>https://cleancalifornia.dot.ca.gov/local-grants/local-grant-program</a:t>
            </a:r>
            <a:endParaRPr lang="en-US" sz="2800" dirty="0"/>
          </a:p>
          <a:p>
            <a:pPr marL="285750" indent="-285750">
              <a:lnSpc>
                <a:spcPct val="150000"/>
              </a:lnSpc>
              <a:buFont typeface="Arial" panose="020B0604020202020204" pitchFamily="34" charset="0"/>
              <a:buChar char="•"/>
            </a:pPr>
            <a:r>
              <a:rPr lang="en-US" sz="2800" dirty="0"/>
              <a:t>If you have questions about Clean CA, please contact Troy Andres at </a:t>
            </a:r>
            <a:r>
              <a:rPr lang="en-US" sz="2800" dirty="0">
                <a:hlinkClick r:id="rId4"/>
              </a:rPr>
              <a:t>troy.andres@dot.ca.gov</a:t>
            </a:r>
            <a:r>
              <a:rPr lang="en-US" sz="2800" dirty="0"/>
              <a:t> or (657)328-6310</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7</a:t>
            </a:r>
          </a:p>
        </p:txBody>
      </p:sp>
    </p:spTree>
    <p:extLst>
      <p:ext uri="{BB962C8B-B14F-4D97-AF65-F5344CB8AC3E}">
        <p14:creationId xmlns:p14="http://schemas.microsoft.com/office/powerpoint/2010/main" val="2622737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HSIP</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649350"/>
          </a:xfrm>
          <a:prstGeom prst="rect">
            <a:avLst/>
          </a:prstGeom>
        </p:spPr>
        <p:txBody>
          <a:bodyPr wrap="square">
            <a:spAutoFit/>
          </a:bodyPr>
          <a:lstStyle/>
          <a:p>
            <a:pPr marL="285750" indent="-285750">
              <a:lnSpc>
                <a:spcPct val="150000"/>
              </a:lnSpc>
              <a:buFont typeface="Arial" panose="020B0604020202020204" pitchFamily="34" charset="0"/>
              <a:buChar char="•"/>
            </a:pPr>
            <a:r>
              <a:rPr lang="en-US" sz="2500" dirty="0"/>
              <a:t>HSIP Cycle 11 applications are currently under review, and project selection will be made later this year in December</a:t>
            </a:r>
          </a:p>
          <a:p>
            <a:pPr marL="285750" indent="-285750">
              <a:lnSpc>
                <a:spcPct val="150000"/>
              </a:lnSpc>
              <a:buFont typeface="Arial" panose="020B0604020202020204" pitchFamily="34" charset="0"/>
              <a:buChar char="•"/>
            </a:pPr>
            <a:r>
              <a:rPr lang="en-US" sz="2500" dirty="0"/>
              <a:t>$174 M statewide for Benefit Cost Ratio (BCR) applications and $36 M for funding set-asides</a:t>
            </a:r>
          </a:p>
          <a:p>
            <a:pPr marL="285750" indent="-285750">
              <a:lnSpc>
                <a:spcPct val="150000"/>
              </a:lnSpc>
              <a:buFont typeface="Arial" panose="020B0604020202020204" pitchFamily="34" charset="0"/>
              <a:buChar char="•"/>
            </a:pPr>
            <a:r>
              <a:rPr lang="en-US" sz="2500" dirty="0"/>
              <a:t>Cycle 11 will be state funded</a:t>
            </a:r>
          </a:p>
          <a:p>
            <a:pPr marL="285750" indent="-285750">
              <a:lnSpc>
                <a:spcPct val="150000"/>
              </a:lnSpc>
              <a:buFont typeface="Arial" panose="020B0604020202020204" pitchFamily="34" charset="0"/>
              <a:buChar char="•"/>
            </a:pPr>
            <a:r>
              <a:rPr lang="en-US" sz="2500" dirty="0"/>
              <a:t>For more info and guidance, please see the Caltrans HSIP webpage: </a:t>
            </a:r>
            <a:r>
              <a:rPr lang="en-US" sz="2500" dirty="0">
                <a:hlinkClick r:id="rId3"/>
              </a:rPr>
              <a:t>https://dot.ca.gov/programs/local-assistance/fed-and-state-programs/highway-safety-improvement-program</a:t>
            </a:r>
            <a:endParaRPr lang="en-US" sz="25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8</a:t>
            </a:r>
          </a:p>
        </p:txBody>
      </p:sp>
    </p:spTree>
    <p:extLst>
      <p:ext uri="{BB962C8B-B14F-4D97-AF65-F5344CB8AC3E}">
        <p14:creationId xmlns:p14="http://schemas.microsoft.com/office/powerpoint/2010/main" val="2559059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393333"/>
            <a:ext cx="9857695" cy="584775"/>
          </a:xfrm>
          <a:prstGeom prst="rect">
            <a:avLst/>
          </a:prstGeom>
          <a:noFill/>
        </p:spPr>
        <p:txBody>
          <a:bodyPr wrap="square" rtlCol="0">
            <a:spAutoFit/>
          </a:bodyPr>
          <a:lstStyle/>
          <a:p>
            <a:r>
              <a:rPr lang="en-US" sz="3200" b="1" dirty="0"/>
              <a:t>Buy America</a:t>
            </a:r>
          </a:p>
        </p:txBody>
      </p:sp>
      <p:sp>
        <p:nvSpPr>
          <p:cNvPr id="12" name="Rectangle 11">
            <a:extLst>
              <a:ext uri="{FF2B5EF4-FFF2-40B4-BE49-F238E27FC236}">
                <a16:creationId xmlns:a16="http://schemas.microsoft.com/office/drawing/2014/main" id="{98BB22D0-267D-439A-8632-8DE55AB8D4F5}"/>
              </a:ext>
            </a:extLst>
          </p:cNvPr>
          <p:cNvSpPr/>
          <p:nvPr/>
        </p:nvSpPr>
        <p:spPr>
          <a:xfrm>
            <a:off x="465429" y="1364051"/>
            <a:ext cx="10010095" cy="4889737"/>
          </a:xfrm>
          <a:prstGeom prst="rect">
            <a:avLst/>
          </a:prstGeom>
        </p:spPr>
        <p:txBody>
          <a:bodyPr wrap="square">
            <a:spAutoFit/>
          </a:bodyPr>
          <a:lstStyle/>
          <a:p>
            <a:pPr marL="285750" indent="-285750">
              <a:lnSpc>
                <a:spcPct val="150000"/>
              </a:lnSpc>
              <a:buFont typeface="Arial" panose="020B0604020202020204" pitchFamily="34" charset="0"/>
              <a:buChar char="•"/>
            </a:pPr>
            <a:r>
              <a:rPr lang="en-US" sz="2100" dirty="0"/>
              <a:t>Caltrans has approved the standard special provision (SSP) for the new Buy America requirements, which is required for federal project authorization after </a:t>
            </a:r>
            <a:r>
              <a:rPr lang="en-US" sz="2100" b="1" dirty="0"/>
              <a:t>November 9, 2022</a:t>
            </a:r>
          </a:p>
          <a:p>
            <a:pPr marL="285750" indent="-285750">
              <a:lnSpc>
                <a:spcPct val="150000"/>
              </a:lnSpc>
              <a:buFont typeface="Arial" panose="020B0604020202020204" pitchFamily="34" charset="0"/>
              <a:buChar char="•"/>
            </a:pPr>
            <a:r>
              <a:rPr lang="en-US" sz="2100" dirty="0"/>
              <a:t>Per FHWA, iron, steel, construction materials, and manufactured products used for federalized projects must be purchased under Buy America requirements after this date</a:t>
            </a:r>
          </a:p>
          <a:p>
            <a:pPr marL="285750" indent="-285750">
              <a:lnSpc>
                <a:spcPct val="150000"/>
              </a:lnSpc>
              <a:buFont typeface="Arial" panose="020B0604020202020204" pitchFamily="34" charset="0"/>
              <a:buChar char="•"/>
            </a:pPr>
            <a:r>
              <a:rPr lang="en-US" sz="2100" dirty="0"/>
              <a:t>If you do not use Caltrans Specs, you will need to incorporate the updated </a:t>
            </a:r>
            <a:r>
              <a:rPr lang="en-US" sz="2100" b="1" dirty="0"/>
              <a:t>12-G</a:t>
            </a:r>
            <a:r>
              <a:rPr lang="en-US" sz="2100" dirty="0"/>
              <a:t> for the required SSP language</a:t>
            </a:r>
          </a:p>
          <a:p>
            <a:pPr marL="285750" indent="-285750">
              <a:lnSpc>
                <a:spcPct val="150000"/>
              </a:lnSpc>
              <a:buFont typeface="Arial" panose="020B0604020202020204" pitchFamily="34" charset="0"/>
              <a:buChar char="•"/>
            </a:pPr>
            <a:r>
              <a:rPr lang="en-US" sz="2100" dirty="0"/>
              <a:t>Link for more information about these new requirements: </a:t>
            </a:r>
            <a:r>
              <a:rPr lang="en-US" sz="2100" dirty="0">
                <a:hlinkClick r:id="rId3"/>
              </a:rPr>
              <a:t>https://www.localassistanceblog.com/2022/09/21/update-build-america-buy-america-act-2-0/</a:t>
            </a:r>
            <a:endParaRPr lang="en-US" sz="21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301686" cy="369332"/>
          </a:xfrm>
          <a:prstGeom prst="rect">
            <a:avLst/>
          </a:prstGeom>
        </p:spPr>
        <p:txBody>
          <a:bodyPr wrap="none">
            <a:spAutoFit/>
          </a:bodyPr>
          <a:lstStyle/>
          <a:p>
            <a:r>
              <a:rPr lang="en-US" dirty="0">
                <a:effectLst>
                  <a:outerShdw blurRad="38100" dist="38100" dir="2700000" algn="tl">
                    <a:srgbClr val="000000">
                      <a:alpha val="43137"/>
                    </a:srgbClr>
                  </a:outerShdw>
                </a:effectLst>
              </a:rPr>
              <a:t>9</a:t>
            </a:r>
          </a:p>
        </p:txBody>
      </p:sp>
    </p:spTree>
    <p:extLst>
      <p:ext uri="{BB962C8B-B14F-4D97-AF65-F5344CB8AC3E}">
        <p14:creationId xmlns:p14="http://schemas.microsoft.com/office/powerpoint/2010/main" val="17874520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25666" y="1171079"/>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614591" y="482322"/>
            <a:ext cx="9857695" cy="584775"/>
          </a:xfrm>
          <a:prstGeom prst="rect">
            <a:avLst/>
          </a:prstGeom>
          <a:noFill/>
        </p:spPr>
        <p:txBody>
          <a:bodyPr wrap="square" rtlCol="0">
            <a:spAutoFit/>
          </a:bodyPr>
          <a:lstStyle/>
          <a:p>
            <a:r>
              <a:rPr lang="en-US" sz="3200" b="1" dirty="0"/>
              <a:t>CRRSAA</a:t>
            </a:r>
          </a:p>
        </p:txBody>
      </p:sp>
      <p:sp>
        <p:nvSpPr>
          <p:cNvPr id="12" name="Rectangle 11">
            <a:extLst>
              <a:ext uri="{FF2B5EF4-FFF2-40B4-BE49-F238E27FC236}">
                <a16:creationId xmlns:a16="http://schemas.microsoft.com/office/drawing/2014/main" id="{98BB22D0-267D-439A-8632-8DE55AB8D4F5}"/>
              </a:ext>
            </a:extLst>
          </p:cNvPr>
          <p:cNvSpPr/>
          <p:nvPr/>
        </p:nvSpPr>
        <p:spPr>
          <a:xfrm>
            <a:off x="462191" y="1379043"/>
            <a:ext cx="9612089" cy="4284763"/>
          </a:xfrm>
          <a:prstGeom prst="rect">
            <a:avLst/>
          </a:prstGeom>
        </p:spPr>
        <p:txBody>
          <a:bodyPr wrap="square">
            <a:spAutoFit/>
          </a:bodyPr>
          <a:lstStyle/>
          <a:p>
            <a:pPr marL="285750" indent="-285750">
              <a:lnSpc>
                <a:spcPct val="150000"/>
              </a:lnSpc>
              <a:buFont typeface="Arial" panose="020B0604020202020204" pitchFamily="34" charset="0"/>
              <a:buChar char="•"/>
            </a:pPr>
            <a:r>
              <a:rPr lang="en-US" sz="2300" b="0" i="0" dirty="0">
                <a:solidFill>
                  <a:srgbClr val="333333"/>
                </a:solidFill>
                <a:effectLst/>
              </a:rPr>
              <a:t>Coronavirus Response and Relief Supplemental Appropriations Act</a:t>
            </a:r>
          </a:p>
          <a:p>
            <a:pPr marL="285750" indent="-285750">
              <a:lnSpc>
                <a:spcPct val="150000"/>
              </a:lnSpc>
              <a:buFont typeface="Arial" panose="020B0604020202020204" pitchFamily="34" charset="0"/>
              <a:buChar char="•"/>
            </a:pPr>
            <a:r>
              <a:rPr lang="en-US" sz="2300" dirty="0">
                <a:solidFill>
                  <a:srgbClr val="333333"/>
                </a:solidFill>
              </a:rPr>
              <a:t>Passed in 2021 to a</a:t>
            </a:r>
            <a:r>
              <a:rPr lang="en-US" sz="2300" b="0" i="0" dirty="0">
                <a:solidFill>
                  <a:srgbClr val="333333"/>
                </a:solidFill>
                <a:effectLst/>
              </a:rPr>
              <a:t>ssist states and local agencies with covering revenue losses due to COVID</a:t>
            </a:r>
          </a:p>
          <a:p>
            <a:pPr marL="285750" indent="-285750">
              <a:lnSpc>
                <a:spcPct val="150000"/>
              </a:lnSpc>
              <a:buFont typeface="Arial" panose="020B0604020202020204" pitchFamily="34" charset="0"/>
              <a:buChar char="•"/>
            </a:pPr>
            <a:r>
              <a:rPr lang="en-US" sz="2300" b="0" i="0" dirty="0">
                <a:solidFill>
                  <a:srgbClr val="333333"/>
                </a:solidFill>
                <a:effectLst/>
              </a:rPr>
              <a:t>Over $14,591,402 has been apportioned across 33 projects in Orange County </a:t>
            </a:r>
          </a:p>
          <a:p>
            <a:pPr marL="285750" indent="-285750">
              <a:lnSpc>
                <a:spcPct val="150000"/>
              </a:lnSpc>
              <a:buFont typeface="Arial" panose="020B0604020202020204" pitchFamily="34" charset="0"/>
              <a:buChar char="•"/>
            </a:pPr>
            <a:r>
              <a:rPr lang="en-US" sz="2300" dirty="0">
                <a:solidFill>
                  <a:srgbClr val="333333"/>
                </a:solidFill>
              </a:rPr>
              <a:t>CRRSAA funds are distributed in Orange County under OCTA’s Pavement Management Relief Funding (PMRF)</a:t>
            </a:r>
          </a:p>
          <a:p>
            <a:pPr marL="285750" indent="-285750">
              <a:lnSpc>
                <a:spcPct val="150000"/>
              </a:lnSpc>
              <a:buFont typeface="Arial" panose="020B0604020202020204" pitchFamily="34" charset="0"/>
              <a:buChar char="•"/>
            </a:pPr>
            <a:r>
              <a:rPr lang="en-US" sz="2300" dirty="0"/>
              <a:t>For more information, please see Caltrans’ CRRSAA webpage: </a:t>
            </a:r>
            <a:r>
              <a:rPr lang="en-US" sz="2300" dirty="0">
                <a:hlinkClick r:id="rId3"/>
              </a:rPr>
              <a:t>https://dot.ca.gov/programs/local-assistance/fed-and-state-programs/crrsaa</a:t>
            </a:r>
            <a:endParaRPr lang="en-US" sz="23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12814" y="6234466"/>
            <a:ext cx="1719944" cy="299270"/>
          </a:xfrm>
          <a:prstGeom prst="rect">
            <a:avLst/>
          </a:prstGeom>
        </p:spPr>
      </p:pic>
      <p:sp>
        <p:nvSpPr>
          <p:cNvPr id="10" name="Rectangle 9">
            <a:extLst>
              <a:ext uri="{FF2B5EF4-FFF2-40B4-BE49-F238E27FC236}">
                <a16:creationId xmlns:a16="http://schemas.microsoft.com/office/drawing/2014/main" id="{2B66F15F-6D2D-4BFF-BA1A-5E9430E9D88F}"/>
              </a:ext>
            </a:extLst>
          </p:cNvPr>
          <p:cNvSpPr/>
          <p:nvPr/>
        </p:nvSpPr>
        <p:spPr>
          <a:xfrm>
            <a:off x="11481915" y="6199435"/>
            <a:ext cx="418704" cy="369332"/>
          </a:xfrm>
          <a:prstGeom prst="rect">
            <a:avLst/>
          </a:prstGeom>
        </p:spPr>
        <p:txBody>
          <a:bodyPr wrap="none">
            <a:spAutoFit/>
          </a:bodyPr>
          <a:lstStyle/>
          <a:p>
            <a:r>
              <a:rPr lang="en-US" dirty="0">
                <a:effectLst>
                  <a:outerShdw blurRad="38100" dist="38100" dir="2700000" algn="tl">
                    <a:srgbClr val="000000">
                      <a:alpha val="43137"/>
                    </a:srgbClr>
                  </a:outerShdw>
                </a:effectLst>
              </a:rPr>
              <a:t>10</a:t>
            </a:r>
          </a:p>
        </p:txBody>
      </p:sp>
    </p:spTree>
    <p:extLst>
      <p:ext uri="{BB962C8B-B14F-4D97-AF65-F5344CB8AC3E}">
        <p14:creationId xmlns:p14="http://schemas.microsoft.com/office/powerpoint/2010/main" val="18657794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541191" cy="584775"/>
          </a:xfrm>
          <a:prstGeom prst="rect">
            <a:avLst/>
          </a:prstGeom>
          <a:noFill/>
        </p:spPr>
        <p:txBody>
          <a:bodyPr wrap="none" rtlCol="0">
            <a:spAutoFit/>
          </a:bodyPr>
          <a:lstStyle/>
          <a:p>
            <a:r>
              <a:rPr lang="en-US" sz="3200" b="1" dirty="0"/>
              <a:t>Training</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4404988"/>
          </a:xfrm>
          <a:prstGeom prst="rect">
            <a:avLst/>
          </a:prstGeom>
        </p:spPr>
        <p:txBody>
          <a:bodyPr wrap="square">
            <a:spAutoFit/>
          </a:bodyPr>
          <a:lstStyle/>
          <a:p>
            <a:pPr marL="285750" indent="-285750">
              <a:lnSpc>
                <a:spcPct val="150000"/>
              </a:lnSpc>
              <a:buFont typeface="Arial" panose="020B0604020202020204" pitchFamily="34" charset="0"/>
              <a:buChar char="•"/>
            </a:pPr>
            <a:r>
              <a:rPr lang="en-US" sz="2100" dirty="0"/>
              <a:t>LTAP link for training registration and info: </a:t>
            </a:r>
            <a:r>
              <a:rPr lang="en-US" sz="2100" dirty="0">
                <a:hlinkClick r:id="rId3"/>
              </a:rPr>
              <a:t>https://ca-ctap.org/index.cfm?pid=1609</a:t>
            </a:r>
            <a:endParaRPr lang="en-US" sz="2100" dirty="0"/>
          </a:p>
          <a:p>
            <a:pPr marL="285750" indent="-285750">
              <a:lnSpc>
                <a:spcPct val="150000"/>
              </a:lnSpc>
              <a:buFont typeface="Arial" panose="020B0604020202020204" pitchFamily="34" charset="0"/>
              <a:buChar char="•"/>
            </a:pPr>
            <a:r>
              <a:rPr lang="en-US" sz="2100" dirty="0"/>
              <a:t>Federal Aid Series</a:t>
            </a:r>
          </a:p>
          <a:p>
            <a:pPr marL="742950" lvl="1" indent="-285750">
              <a:lnSpc>
                <a:spcPct val="150000"/>
              </a:lnSpc>
              <a:buFont typeface="Arial" panose="020B0604020202020204" pitchFamily="34" charset="0"/>
              <a:buChar char="•"/>
            </a:pPr>
            <a:r>
              <a:rPr lang="en-US" sz="2100" dirty="0"/>
              <a:t>Project Development: Design to Construction (Nov 16-17, Jan 11-12, Feb 8-9, Mar 15-16)</a:t>
            </a:r>
          </a:p>
          <a:p>
            <a:pPr marL="742950" lvl="1" indent="-285750">
              <a:lnSpc>
                <a:spcPct val="150000"/>
              </a:lnSpc>
              <a:buFont typeface="Arial" panose="020B0604020202020204" pitchFamily="34" charset="0"/>
              <a:buChar char="•"/>
            </a:pPr>
            <a:r>
              <a:rPr lang="en-US" sz="2100" dirty="0"/>
              <a:t> Getting Your Federal Aid Started (Nov 29-30)</a:t>
            </a:r>
          </a:p>
          <a:p>
            <a:pPr marL="742950" lvl="1" indent="-285750">
              <a:lnSpc>
                <a:spcPct val="150000"/>
              </a:lnSpc>
              <a:buFont typeface="Arial" panose="020B0604020202020204" pitchFamily="34" charset="0"/>
              <a:buChar char="•"/>
            </a:pPr>
            <a:r>
              <a:rPr lang="en-US" sz="2100" dirty="0"/>
              <a:t>Federal Rules for Contract Administration &amp; Project Completion (Dec 1-2, Jan 18-19, Feb 15-16, Apr 20-21)</a:t>
            </a:r>
          </a:p>
          <a:p>
            <a:pPr marL="742950" lvl="1" indent="-285750">
              <a:lnSpc>
                <a:spcPct val="150000"/>
              </a:lnSpc>
              <a:buFont typeface="Arial" panose="020B0604020202020204" pitchFamily="34" charset="0"/>
              <a:buChar char="•"/>
            </a:pPr>
            <a:r>
              <a:rPr lang="en-US" sz="2100" dirty="0"/>
              <a:t>Environmental Requirements (Dec 13-14)</a:t>
            </a:r>
          </a:p>
          <a:p>
            <a:pPr marL="285750" indent="-285750">
              <a:lnSpc>
                <a:spcPct val="150000"/>
              </a:lnSpc>
              <a:buFont typeface="Arial" panose="020B0604020202020204" pitchFamily="34" charset="0"/>
              <a:buChar char="•"/>
            </a:pPr>
            <a:r>
              <a:rPr lang="en-US" sz="2100" dirty="0"/>
              <a:t>Local Assistance Training Day (Nov 3)</a:t>
            </a:r>
          </a:p>
          <a:p>
            <a:pPr marL="285750" indent="-285750">
              <a:lnSpc>
                <a:spcPct val="150000"/>
              </a:lnSpc>
              <a:buFont typeface="Arial" panose="020B0604020202020204" pitchFamily="34" charset="0"/>
              <a:buChar char="•"/>
            </a:pPr>
            <a:r>
              <a:rPr lang="en-US" sz="2100" dirty="0"/>
              <a:t>Residents Engineer Academy (Nov 14-17 in 2022; Jan 9-12, Feb 6-9, and Mar 13-16 in 2023)</a:t>
            </a:r>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418704" cy="369332"/>
          </a:xfrm>
          <a:prstGeom prst="rect">
            <a:avLst/>
          </a:prstGeom>
        </p:spPr>
        <p:txBody>
          <a:bodyPr wrap="none">
            <a:spAutoFit/>
          </a:bodyPr>
          <a:lstStyle/>
          <a:p>
            <a:r>
              <a:rPr lang="en-US" dirty="0">
                <a:effectLst>
                  <a:outerShdw blurRad="38100" dist="38100" dir="2700000" algn="tl">
                    <a:srgbClr val="000000">
                      <a:alpha val="43137"/>
                    </a:srgbClr>
                  </a:outerShdw>
                </a:effectLst>
              </a:rPr>
              <a:t>11</a:t>
            </a:r>
          </a:p>
        </p:txBody>
      </p:sp>
    </p:spTree>
    <p:extLst>
      <p:ext uri="{BB962C8B-B14F-4D97-AF65-F5344CB8AC3E}">
        <p14:creationId xmlns:p14="http://schemas.microsoft.com/office/powerpoint/2010/main" val="5216129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381F7C8-F133-4613-93E4-A07273D4B5F4}"/>
              </a:ext>
            </a:extLst>
          </p:cNvPr>
          <p:cNvCxnSpPr>
            <a:cxnSpLocks/>
          </p:cNvCxnSpPr>
          <p:nvPr/>
        </p:nvCxnSpPr>
        <p:spPr>
          <a:xfrm>
            <a:off x="304801" y="1100538"/>
            <a:ext cx="11582400" cy="0"/>
          </a:xfrm>
          <a:prstGeom prst="line">
            <a:avLst/>
          </a:prstGeom>
          <a:ln/>
        </p:spPr>
        <p:style>
          <a:lnRef idx="3">
            <a:schemeClr val="dk1"/>
          </a:lnRef>
          <a:fillRef idx="0">
            <a:schemeClr val="dk1"/>
          </a:fillRef>
          <a:effectRef idx="2">
            <a:schemeClr val="dk1"/>
          </a:effectRef>
          <a:fontRef idx="minor">
            <a:schemeClr val="tx1"/>
          </a:fontRef>
        </p:style>
      </p:cxnSp>
      <p:sp>
        <p:nvSpPr>
          <p:cNvPr id="11" name="TextBox 10">
            <a:extLst>
              <a:ext uri="{FF2B5EF4-FFF2-40B4-BE49-F238E27FC236}">
                <a16:creationId xmlns:a16="http://schemas.microsoft.com/office/drawing/2014/main" id="{487B8ABE-2346-40CE-8CA7-CD2F6C2405E6}"/>
              </a:ext>
            </a:extLst>
          </p:cNvPr>
          <p:cNvSpPr txBox="1"/>
          <p:nvPr/>
        </p:nvSpPr>
        <p:spPr>
          <a:xfrm>
            <a:off x="551158" y="359482"/>
            <a:ext cx="1383712" cy="584775"/>
          </a:xfrm>
          <a:prstGeom prst="rect">
            <a:avLst/>
          </a:prstGeom>
          <a:noFill/>
        </p:spPr>
        <p:txBody>
          <a:bodyPr wrap="none" rtlCol="0">
            <a:spAutoFit/>
          </a:bodyPr>
          <a:lstStyle/>
          <a:p>
            <a:r>
              <a:rPr lang="en-US" sz="3200" b="1" dirty="0"/>
              <a:t>Title VI</a:t>
            </a:r>
          </a:p>
        </p:txBody>
      </p:sp>
      <p:sp>
        <p:nvSpPr>
          <p:cNvPr id="12" name="Rectangle 11">
            <a:extLst>
              <a:ext uri="{FF2B5EF4-FFF2-40B4-BE49-F238E27FC236}">
                <a16:creationId xmlns:a16="http://schemas.microsoft.com/office/drawing/2014/main" id="{98BB22D0-267D-439A-8632-8DE55AB8D4F5}"/>
              </a:ext>
            </a:extLst>
          </p:cNvPr>
          <p:cNvSpPr/>
          <p:nvPr/>
        </p:nvSpPr>
        <p:spPr>
          <a:xfrm>
            <a:off x="304801" y="1237847"/>
            <a:ext cx="10772972" cy="5296578"/>
          </a:xfrm>
          <a:prstGeom prst="rect">
            <a:avLst/>
          </a:prstGeom>
        </p:spPr>
        <p:txBody>
          <a:bodyPr wrap="square">
            <a:spAutoFit/>
          </a:bodyPr>
          <a:lstStyle/>
          <a:p>
            <a:pPr marL="285750" indent="-285750">
              <a:lnSpc>
                <a:spcPct val="150000"/>
              </a:lnSpc>
              <a:buFont typeface="Arial" panose="020B0604020202020204" pitchFamily="34" charset="0"/>
              <a:buChar char="•"/>
            </a:pPr>
            <a:r>
              <a:rPr lang="en-US" sz="1600" dirty="0"/>
              <a:t>Title VI of the Civil Rights Act of 1964 prohibits discrimination by recipient of Federal assistance on the basis of race, color, and national origin, including the denial of meaningful access for limited English proficient (LEP) Persons.</a:t>
            </a:r>
          </a:p>
          <a:p>
            <a:pPr marL="285750" lvl="0" indent="-285750">
              <a:lnSpc>
                <a:spcPct val="150000"/>
              </a:lnSpc>
              <a:buFont typeface="Arial" panose="020B0604020202020204" pitchFamily="34" charset="0"/>
              <a:buChar char="•"/>
            </a:pPr>
            <a:r>
              <a:rPr lang="en-US" sz="1600" dirty="0"/>
              <a:t>Requirements include but are not limited to: </a:t>
            </a:r>
          </a:p>
          <a:p>
            <a:pPr marL="742950" lvl="1" indent="-285750">
              <a:buFont typeface="Arial" panose="020B0604020202020204" pitchFamily="34" charset="0"/>
              <a:buChar char="•"/>
            </a:pPr>
            <a:r>
              <a:rPr lang="en-US" sz="1600" dirty="0"/>
              <a:t>Title VI nondiscrimination statement</a:t>
            </a:r>
          </a:p>
          <a:p>
            <a:pPr marL="742950" lvl="1" indent="-285750">
              <a:buFont typeface="Arial" panose="020B0604020202020204" pitchFamily="34" charset="0"/>
              <a:buChar char="•"/>
            </a:pPr>
            <a:r>
              <a:rPr lang="en-US" sz="1600" dirty="0"/>
              <a:t>Assurances (as part of the Master Agreement and Program Supplement Agreement. </a:t>
            </a:r>
          </a:p>
          <a:p>
            <a:pPr marL="742950" lvl="1" indent="-285750">
              <a:buFont typeface="Arial" panose="020B0604020202020204" pitchFamily="34" charset="0"/>
              <a:buChar char="•"/>
            </a:pPr>
            <a:r>
              <a:rPr lang="en-US" sz="1600" dirty="0"/>
              <a:t>Designation of a Title VI Coordinator. </a:t>
            </a:r>
          </a:p>
          <a:p>
            <a:pPr marL="742950" lvl="1" indent="-285750">
              <a:buFont typeface="Arial" panose="020B0604020202020204" pitchFamily="34" charset="0"/>
              <a:buChar char="•"/>
            </a:pPr>
            <a:r>
              <a:rPr lang="en-US" sz="1600" dirty="0"/>
              <a:t>Complaint Procedures.</a:t>
            </a:r>
          </a:p>
          <a:p>
            <a:pPr marL="742950" lvl="1" indent="-285750">
              <a:buFont typeface="Arial" panose="020B0604020202020204" pitchFamily="34" charset="0"/>
              <a:buChar char="•"/>
            </a:pPr>
            <a:r>
              <a:rPr lang="en-US" sz="1600" dirty="0"/>
              <a:t>Data Collection.</a:t>
            </a:r>
          </a:p>
          <a:p>
            <a:pPr marL="742950" lvl="1" indent="-285750">
              <a:buFont typeface="Arial" panose="020B0604020202020204" pitchFamily="34" charset="0"/>
              <a:buChar char="•"/>
            </a:pPr>
            <a:r>
              <a:rPr lang="en-US" sz="1600" dirty="0"/>
              <a:t>Training.</a:t>
            </a:r>
          </a:p>
          <a:p>
            <a:pPr marL="742950" lvl="1" indent="-285750">
              <a:buFont typeface="Arial" panose="020B0604020202020204" pitchFamily="34" charset="0"/>
              <a:buChar char="•"/>
            </a:pPr>
            <a:r>
              <a:rPr lang="en-US" sz="1600" dirty="0"/>
              <a:t>Dissemination of Information. </a:t>
            </a:r>
          </a:p>
          <a:p>
            <a:pPr marL="742950" lvl="1" indent="-285750">
              <a:buFont typeface="Arial" panose="020B0604020202020204" pitchFamily="34" charset="0"/>
              <a:buChar char="•"/>
            </a:pPr>
            <a:r>
              <a:rPr lang="en-US" sz="1600" dirty="0"/>
              <a:t>Contracts and Agreements. </a:t>
            </a:r>
          </a:p>
          <a:p>
            <a:pPr marL="742950" lvl="1" indent="-285750">
              <a:buFont typeface="Arial" panose="020B0604020202020204" pitchFamily="34" charset="0"/>
              <a:buChar char="•"/>
            </a:pPr>
            <a:r>
              <a:rPr lang="en-US" sz="1600" dirty="0"/>
              <a:t>Environmental Justice. </a:t>
            </a:r>
          </a:p>
          <a:p>
            <a:pPr marL="742950" lvl="1" indent="-285750">
              <a:buFont typeface="Arial" panose="020B0604020202020204" pitchFamily="34" charset="0"/>
              <a:buChar char="•"/>
            </a:pPr>
            <a:r>
              <a:rPr lang="en-US" sz="1600" dirty="0"/>
              <a:t>Public Hearings and Meetings.</a:t>
            </a:r>
          </a:p>
          <a:p>
            <a:pPr marL="742950" lvl="1" indent="-285750">
              <a:buFont typeface="Arial" panose="020B0604020202020204" pitchFamily="34" charset="0"/>
              <a:buChar char="•"/>
            </a:pPr>
            <a:r>
              <a:rPr lang="en-US" sz="1600" dirty="0"/>
              <a:t>Right of Way activities. </a:t>
            </a:r>
          </a:p>
          <a:p>
            <a:pPr marL="742950" lvl="1" indent="-285750">
              <a:buFont typeface="Arial" panose="020B0604020202020204" pitchFamily="34" charset="0"/>
              <a:buChar char="•"/>
            </a:pPr>
            <a:r>
              <a:rPr lang="en-US" sz="1600" dirty="0"/>
              <a:t>Construction contract compliance. </a:t>
            </a:r>
          </a:p>
          <a:p>
            <a:pPr marL="742950" lvl="1" indent="-285750">
              <a:buFont typeface="Arial" panose="020B0604020202020204" pitchFamily="34" charset="0"/>
              <a:buChar char="•"/>
            </a:pPr>
            <a:r>
              <a:rPr lang="en-US" sz="1600" dirty="0"/>
              <a:t>Monitoring.</a:t>
            </a:r>
          </a:p>
          <a:p>
            <a:pPr marL="285750" indent="-285750">
              <a:lnSpc>
                <a:spcPts val="2160"/>
              </a:lnSpc>
              <a:buFont typeface="Arial" panose="020B0604020202020204" pitchFamily="34" charset="0"/>
              <a:buChar char="•"/>
            </a:pPr>
            <a:r>
              <a:rPr lang="en-US" sz="1600" dirty="0"/>
              <a:t>Caltrans has also recently updated our webpage on Filing a Complaint, and it provides guidance to local agencies on how to process Title VI complaints</a:t>
            </a:r>
            <a:r>
              <a:rPr lang="en-US" dirty="0"/>
              <a:t>.</a:t>
            </a:r>
          </a:p>
          <a:p>
            <a:pPr marL="285750" indent="-285750">
              <a:lnSpc>
                <a:spcPct val="150000"/>
              </a:lnSpc>
              <a:buFont typeface="Arial" panose="020B0604020202020204" pitchFamily="34" charset="0"/>
              <a:buChar char="•"/>
            </a:pPr>
            <a:endParaRPr lang="en-US" sz="1600" dirty="0"/>
          </a:p>
        </p:txBody>
      </p:sp>
      <p:pic>
        <p:nvPicPr>
          <p:cNvPr id="16" name="Picture 15">
            <a:extLst>
              <a:ext uri="{FF2B5EF4-FFF2-40B4-BE49-F238E27FC236}">
                <a16:creationId xmlns:a16="http://schemas.microsoft.com/office/drawing/2014/main" id="{547ADE54-066C-41C2-ADF7-1566AAB593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08672" y="6225548"/>
            <a:ext cx="1719944" cy="299270"/>
          </a:xfrm>
          <a:prstGeom prst="rect">
            <a:avLst/>
          </a:prstGeom>
        </p:spPr>
      </p:pic>
      <p:sp>
        <p:nvSpPr>
          <p:cNvPr id="17" name="Rectangle 16">
            <a:extLst>
              <a:ext uri="{FF2B5EF4-FFF2-40B4-BE49-F238E27FC236}">
                <a16:creationId xmlns:a16="http://schemas.microsoft.com/office/drawing/2014/main" id="{20250620-42B1-42F7-A48D-D2C50EF36A7C}"/>
              </a:ext>
            </a:extLst>
          </p:cNvPr>
          <p:cNvSpPr/>
          <p:nvPr/>
        </p:nvSpPr>
        <p:spPr>
          <a:xfrm>
            <a:off x="11077772" y="6190517"/>
            <a:ext cx="418704" cy="369332"/>
          </a:xfrm>
          <a:prstGeom prst="rect">
            <a:avLst/>
          </a:prstGeom>
        </p:spPr>
        <p:txBody>
          <a:bodyPr wrap="none">
            <a:spAutoFit/>
          </a:bodyPr>
          <a:lstStyle/>
          <a:p>
            <a:r>
              <a:rPr lang="en-US" dirty="0">
                <a:solidFill>
                  <a:schemeClr val="accent1">
                    <a:lumMod val="50000"/>
                  </a:schemeClr>
                </a:solidFill>
                <a:effectLst>
                  <a:outerShdw blurRad="38100" dist="38100" dir="2700000" algn="tl">
                    <a:srgbClr val="000000">
                      <a:alpha val="43137"/>
                    </a:srgbClr>
                  </a:outerShdw>
                </a:effectLst>
              </a:rPr>
              <a:t>12</a:t>
            </a:r>
            <a:endParaRPr lang="en-US"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29785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ct 1">
            <a:extLst>
              <a:ext uri="{FF2B5EF4-FFF2-40B4-BE49-F238E27FC236}">
                <a16:creationId xmlns:a16="http://schemas.microsoft.com/office/drawing/2014/main" id="{66D7686D-22BE-415C-BDF7-D3A900F55C95}"/>
              </a:ext>
            </a:extLst>
          </p:cNvPr>
          <p:cNvGraphicFramePr>
            <a:graphicFrameLocks noChangeAspect="1"/>
          </p:cNvGraphicFramePr>
          <p:nvPr>
            <p:extLst>
              <p:ext uri="{D42A27DB-BD31-4B8C-83A1-F6EECF244321}">
                <p14:modId xmlns:p14="http://schemas.microsoft.com/office/powerpoint/2010/main" val="3296136108"/>
              </p:ext>
            </p:extLst>
          </p:nvPr>
        </p:nvGraphicFramePr>
        <p:xfrm>
          <a:off x="1005155" y="57309"/>
          <a:ext cx="10181690" cy="6743381"/>
        </p:xfrm>
        <a:graphic>
          <a:graphicData uri="http://schemas.openxmlformats.org/presentationml/2006/ole">
            <mc:AlternateContent xmlns:mc="http://schemas.openxmlformats.org/markup-compatibility/2006">
              <mc:Choice xmlns:v="urn:schemas-microsoft-com:vml" Requires="v">
                <p:oleObj spid="_x0000_s2302" name="Worksheet" r:id="rId4" imgW="11534547" imgH="7639189" progId="Excel.Sheet.12">
                  <p:embed/>
                </p:oleObj>
              </mc:Choice>
              <mc:Fallback>
                <p:oleObj name="Worksheet" r:id="rId4" imgW="11534547" imgH="7639189" progId="Excel.Sheet.12">
                  <p:embed/>
                  <p:pic>
                    <p:nvPicPr>
                      <p:cNvPr id="0" name=""/>
                      <p:cNvPicPr/>
                      <p:nvPr/>
                    </p:nvPicPr>
                    <p:blipFill>
                      <a:blip r:embed="rId5"/>
                      <a:stretch>
                        <a:fillRect/>
                      </a:stretch>
                    </p:blipFill>
                    <p:spPr>
                      <a:xfrm>
                        <a:off x="1005155" y="57309"/>
                        <a:ext cx="10181690" cy="6743381"/>
                      </a:xfrm>
                      <a:prstGeom prst="rect">
                        <a:avLst/>
                      </a:prstGeom>
                    </p:spPr>
                  </p:pic>
                </p:oleObj>
              </mc:Fallback>
            </mc:AlternateContent>
          </a:graphicData>
        </a:graphic>
      </p:graphicFrame>
    </p:spTree>
    <p:extLst>
      <p:ext uri="{BB962C8B-B14F-4D97-AF65-F5344CB8AC3E}">
        <p14:creationId xmlns:p14="http://schemas.microsoft.com/office/powerpoint/2010/main" val="25213318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39740</TotalTime>
  <Words>1180</Words>
  <Application>Microsoft Office PowerPoint</Application>
  <PresentationFormat>Widescreen</PresentationFormat>
  <Paragraphs>140</Paragraphs>
  <Slides>15</Slides>
  <Notes>15</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0" baseType="lpstr">
      <vt:lpstr>Arial</vt:lpstr>
      <vt:lpstr>Calibri</vt:lpstr>
      <vt:lpstr>Calibri Light</vt:lpstr>
      <vt:lpstr>Office Theme</vt:lpstr>
      <vt:lpstr>Worksheet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Barragan</dc:creator>
  <cp:lastModifiedBy>Luu, Oliver@DOT</cp:lastModifiedBy>
  <cp:revision>1032</cp:revision>
  <cp:lastPrinted>2019-05-24T19:45:03Z</cp:lastPrinted>
  <dcterms:created xsi:type="dcterms:W3CDTF">2019-03-25T04:17:46Z</dcterms:created>
  <dcterms:modified xsi:type="dcterms:W3CDTF">2022-10-20T18:51:04Z</dcterms:modified>
</cp:coreProperties>
</file>