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60" r:id="rId2"/>
    <p:sldId id="278" r:id="rId3"/>
    <p:sldId id="271" r:id="rId4"/>
    <p:sldId id="313" r:id="rId5"/>
    <p:sldId id="280" r:id="rId6"/>
    <p:sldId id="309" r:id="rId7"/>
    <p:sldId id="302" r:id="rId8"/>
    <p:sldId id="310" r:id="rId9"/>
    <p:sldId id="312" r:id="rId10"/>
    <p:sldId id="314" r:id="rId11"/>
    <p:sldId id="301" r:id="rId12"/>
    <p:sldId id="273" r:id="rId13"/>
    <p:sldId id="296" r:id="rId14"/>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619AB22-1742-4A8D-8D50-0372FCE4D7D7}">
          <p14:sldIdLst>
            <p14:sldId id="260"/>
            <p14:sldId id="278"/>
          </p14:sldIdLst>
        </p14:section>
        <p14:section name="Untitled Section" id="{73C4AA03-BDDA-4D93-ADC3-42C175C1759F}">
          <p14:sldIdLst>
            <p14:sldId id="271"/>
            <p14:sldId id="313"/>
            <p14:sldId id="280"/>
            <p14:sldId id="309"/>
            <p14:sldId id="302"/>
            <p14:sldId id="310"/>
            <p14:sldId id="312"/>
            <p14:sldId id="314"/>
            <p14:sldId id="301"/>
            <p14:sldId id="273"/>
            <p14:sldId id="296"/>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83536" autoAdjust="0"/>
  </p:normalViewPr>
  <p:slideViewPr>
    <p:cSldViewPr snapToGrid="0" snapToObjects="1" showGuides="1">
      <p:cViewPr varScale="1">
        <p:scale>
          <a:sx n="95" d="100"/>
          <a:sy n="95" d="100"/>
        </p:scale>
        <p:origin x="1158" y="66"/>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6/21/2023</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3433218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1828696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3101192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1421061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3798192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11</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12</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13</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99E9474-21B1-4FD1-BE92-319296FD6F8B}" type="datetime1">
              <a:rPr lang="en-US" smtClean="0"/>
              <a:t>6/21/2023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EF91A-E725-4DC2-B4D3-9FBE367A3740}" type="datetime1">
              <a:rPr lang="en-US" smtClean="0"/>
              <a:t>6/21/2023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2ECEA7-4875-4638-9B48-C39A40342B07}" type="datetime1">
              <a:rPr lang="en-US" smtClean="0"/>
              <a:t>6/21/2023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4F9AD8-F769-4B3A-B3AE-BDC6F95A9C12}" type="datetime1">
              <a:rPr lang="en-US" smtClean="0"/>
              <a:t>6/21/2023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844A91-87D2-43C3-B2F4-C39B0AAF54CD}" type="datetime1">
              <a:rPr lang="en-US" smtClean="0"/>
              <a:t>6/21/2023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A2B778-C52C-43AD-94F6-1A2C80C90E62}" type="datetime1">
              <a:rPr lang="en-US" smtClean="0"/>
              <a:t>6/21/2023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554FD-6301-4A4C-915D-E1B260D94F8E}" type="datetime1">
              <a:rPr lang="en-US" smtClean="0"/>
              <a:t>6/21/2023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C612F6-4D03-42AA-BCF9-F0CDEE511327}" type="datetime1">
              <a:rPr lang="en-US" smtClean="0"/>
              <a:t>6/21/2023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578EBE-8DAA-46A7-B813-07097CE515A3}" type="datetime1">
              <a:rPr lang="en-US" smtClean="0"/>
              <a:t>6/21/2023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BF5B71-86A3-4CD0-B656-F2D52B833B33}" type="datetime1">
              <a:rPr lang="en-US" smtClean="0"/>
              <a:t>6/21/2023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749F08-D0DA-4F78-A7F5-8226F63D441F}" type="datetime1">
              <a:rPr lang="en-US" smtClean="0"/>
              <a:t>6/21/2023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7FFF2-2FDF-48C5-A570-502299B68DC0}" type="datetime1">
              <a:rPr lang="en-US" smtClean="0"/>
              <a:t>6/21/2023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38D1FC-CABA-5945-AD3E-AC6D1D9B64E4}" type="slidenum">
              <a:rPr lang="en-US" smtClean="0"/>
              <a:t>‹#›</a:t>
            </a:fld>
            <a:endParaRPr lang="en-US" dirty="0"/>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Oliver.Luu@dot.ca.gov" TargetMode="External"/><Relationship Id="rId4" Type="http://schemas.openxmlformats.org/officeDocument/2006/relationships/hyperlink" Target="mailto:Jonathan.Lawhead@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s://dot.ca.gov/programs/local-assistance/fed-and-state-programs/active-transportation-program/timelyuse"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dot.ca.gov/programs/local-assistance/fed-and-state-programs/active-transportation-progra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cleancalifornia.dot.ca.gov/local-grants/local-grant-program"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app.smartsheet.com/b/form/dd8ec43edae54b8aad35159cacec011a"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dot.ca.gov/programs/local-assistance/projects/projects-with-expiring-end-date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ca-ctap.org/index.cfm?pid=1609"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6" y="4938902"/>
            <a:ext cx="8971767" cy="2723823"/>
          </a:xfrm>
          <a:prstGeom prst="rect">
            <a:avLst/>
          </a:prstGeom>
          <a:noFill/>
        </p:spPr>
        <p:txBody>
          <a:bodyPr wrap="square" rtlCol="0">
            <a:spAutoFit/>
          </a:bodyPr>
          <a:lstStyle/>
          <a:p>
            <a:r>
              <a:rPr lang="en-US" sz="1900" b="1" dirty="0"/>
              <a:t>Jonathan </a:t>
            </a:r>
            <a:r>
              <a:rPr lang="en-US" sz="1900" b="1" dirty="0" err="1"/>
              <a:t>Lawhead</a:t>
            </a:r>
            <a:r>
              <a:rPr lang="en-US" sz="1900" b="1" dirty="0"/>
              <a:t>			Oliver K. Luu</a:t>
            </a:r>
          </a:p>
          <a:p>
            <a:r>
              <a:rPr lang="en-US" sz="1900" dirty="0"/>
              <a:t>Acting D12 Local Assistance Branch Chief	Associate Transportation Planner</a:t>
            </a:r>
          </a:p>
          <a:p>
            <a:r>
              <a:rPr lang="en-US" sz="1900" dirty="0"/>
              <a:t>Caltrans District 12			Caltrans District 12</a:t>
            </a:r>
          </a:p>
          <a:p>
            <a:r>
              <a:rPr lang="en-US" sz="1900" dirty="0">
                <a:hlinkClick r:id="rId4"/>
              </a:rPr>
              <a:t>Jonathan.Lawhead@dot.ca.gov</a:t>
            </a:r>
            <a:r>
              <a:rPr lang="en-US" sz="1900" dirty="0"/>
              <a:t> 		</a:t>
            </a:r>
            <a:r>
              <a:rPr lang="en-US" sz="1900" dirty="0">
                <a:hlinkClick r:id="rId5"/>
              </a:rPr>
              <a:t>Oliver.Luu@dot.ca.gov</a:t>
            </a:r>
            <a:endParaRPr lang="en-US" sz="1900" dirty="0"/>
          </a:p>
          <a:p>
            <a:r>
              <a:rPr lang="en-US" sz="1900" dirty="0"/>
              <a:t>(657) 328-6285				(657) 328-6267</a:t>
            </a:r>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a:t>June 20, 2023</a:t>
            </a:r>
            <a:endParaRPr lang="en-US" b="1" dirty="0"/>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ADVISORY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1400" dirty="0"/>
              <a:t>PAGE  |	UPDATE ITEM			</a:t>
            </a:r>
          </a:p>
          <a:p>
            <a:pPr>
              <a:lnSpc>
                <a:spcPct val="90000"/>
              </a:lnSpc>
              <a:spcAft>
                <a:spcPts val="600"/>
              </a:spcAft>
            </a:pPr>
            <a:r>
              <a:rPr lang="en-US" sz="1400" dirty="0"/>
              <a:t>   1	CTC Meetings</a:t>
            </a:r>
          </a:p>
          <a:p>
            <a:pPr>
              <a:lnSpc>
                <a:spcPct val="90000"/>
              </a:lnSpc>
              <a:spcAft>
                <a:spcPts val="600"/>
              </a:spcAft>
            </a:pPr>
            <a:r>
              <a:rPr lang="en-US" sz="1400" dirty="0"/>
              <a:t>   2	Inactive Invoices</a:t>
            </a:r>
          </a:p>
          <a:p>
            <a:pPr>
              <a:lnSpc>
                <a:spcPct val="90000"/>
              </a:lnSpc>
              <a:spcAft>
                <a:spcPts val="600"/>
              </a:spcAft>
            </a:pPr>
            <a:r>
              <a:rPr lang="en-US" sz="1400" dirty="0"/>
              <a:t>   3	Inactive Invoices</a:t>
            </a:r>
          </a:p>
          <a:p>
            <a:pPr>
              <a:lnSpc>
                <a:spcPct val="90000"/>
              </a:lnSpc>
              <a:spcAft>
                <a:spcPts val="600"/>
              </a:spcAft>
            </a:pPr>
            <a:r>
              <a:rPr lang="en-US" sz="1400" dirty="0"/>
              <a:t>   4	 ATP</a:t>
            </a:r>
          </a:p>
          <a:p>
            <a:pPr>
              <a:lnSpc>
                <a:spcPct val="90000"/>
              </a:lnSpc>
              <a:spcAft>
                <a:spcPts val="600"/>
              </a:spcAft>
            </a:pPr>
            <a:r>
              <a:rPr lang="en-US" sz="1400" dirty="0"/>
              <a:t>   5	Clean California</a:t>
            </a:r>
          </a:p>
          <a:p>
            <a:pPr>
              <a:lnSpc>
                <a:spcPct val="90000"/>
              </a:lnSpc>
              <a:spcAft>
                <a:spcPts val="600"/>
              </a:spcAft>
            </a:pPr>
            <a:r>
              <a:rPr lang="en-US" sz="1400" dirty="0"/>
              <a:t>   6	DBE/QAP</a:t>
            </a:r>
          </a:p>
          <a:p>
            <a:pPr>
              <a:lnSpc>
                <a:spcPct val="90000"/>
              </a:lnSpc>
              <a:spcAft>
                <a:spcPts val="600"/>
              </a:spcAft>
            </a:pPr>
            <a:r>
              <a:rPr lang="en-US" sz="1400" dirty="0"/>
              <a:t>   7	PED Extensions</a:t>
            </a:r>
          </a:p>
          <a:p>
            <a:pPr>
              <a:lnSpc>
                <a:spcPct val="90000"/>
              </a:lnSpc>
              <a:spcAft>
                <a:spcPts val="600"/>
              </a:spcAft>
            </a:pPr>
            <a:r>
              <a:rPr lang="en-US" sz="1400" dirty="0"/>
              <a:t>   8	CRRSAA/PMRF</a:t>
            </a:r>
          </a:p>
          <a:p>
            <a:pPr>
              <a:lnSpc>
                <a:spcPct val="90000"/>
              </a:lnSpc>
              <a:spcAft>
                <a:spcPts val="600"/>
              </a:spcAft>
            </a:pPr>
            <a:r>
              <a:rPr lang="en-US" sz="1400" dirty="0"/>
              <a:t>   9	Training</a:t>
            </a:r>
          </a:p>
          <a:p>
            <a:pPr>
              <a:lnSpc>
                <a:spcPct val="90000"/>
              </a:lnSpc>
              <a:spcAft>
                <a:spcPts val="600"/>
              </a:spcAft>
            </a:pPr>
            <a:r>
              <a:rPr lang="en-US" sz="1400" dirty="0"/>
              <a:t>   10	Title VI</a:t>
            </a:r>
          </a:p>
          <a:p>
            <a:pPr>
              <a:lnSpc>
                <a:spcPct val="90000"/>
              </a:lnSpc>
              <a:spcAft>
                <a:spcPts val="600"/>
              </a:spcAft>
            </a:pPr>
            <a:r>
              <a:rPr lang="en-US" sz="1400" dirty="0"/>
              <a:t>   11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2790764"/>
          </a:xfrm>
          <a:prstGeom prst="rect">
            <a:avLst/>
          </a:prstGeom>
        </p:spPr>
        <p:txBody>
          <a:bodyPr wrap="square">
            <a:spAutoFit/>
          </a:bodyPr>
          <a:lstStyle/>
          <a:p>
            <a:pPr marL="285750" indent="-285750">
              <a:lnSpc>
                <a:spcPct val="150000"/>
              </a:lnSpc>
              <a:buFont typeface="Arial" panose="020B0604020202020204" pitchFamily="34" charset="0"/>
              <a:buChar char="•"/>
            </a:pPr>
            <a:r>
              <a:rPr lang="en-US" sz="3000" dirty="0"/>
              <a:t>Deadlines to submit allocations and time extensions to District Local Assistance:</a:t>
            </a:r>
          </a:p>
          <a:p>
            <a:pPr marL="742950" lvl="1" indent="-285750">
              <a:lnSpc>
                <a:spcPct val="150000"/>
              </a:lnSpc>
              <a:buFont typeface="Arial" panose="020B0604020202020204" pitchFamily="34" charset="0"/>
              <a:buChar char="•"/>
            </a:pPr>
            <a:r>
              <a:rPr lang="en-US" sz="3000" b="1" dirty="0"/>
              <a:t>August 21</a:t>
            </a:r>
            <a:r>
              <a:rPr lang="en-US" sz="3000" dirty="0"/>
              <a:t>, 2023 for the October 2023 CTC Meeting</a:t>
            </a:r>
          </a:p>
          <a:p>
            <a:pPr marL="742950" lvl="1" indent="-285750">
              <a:lnSpc>
                <a:spcPct val="150000"/>
              </a:lnSpc>
              <a:buFont typeface="Arial" panose="020B0604020202020204" pitchFamily="34" charset="0"/>
              <a:buChar char="•"/>
            </a:pPr>
            <a:r>
              <a:rPr lang="en-US" sz="3000" b="1" dirty="0"/>
              <a:t>October 9</a:t>
            </a:r>
            <a:r>
              <a:rPr lang="en-US" sz="3000" dirty="0"/>
              <a:t>, 2023 for the December 2023 CTC Meeting</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Authorization Deadlines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690241"/>
          </a:xfrm>
          <a:prstGeom prst="rect">
            <a:avLst/>
          </a:prstGeom>
        </p:spPr>
        <p:txBody>
          <a:bodyPr wrap="square">
            <a:spAutoFit/>
          </a:bodyPr>
          <a:lstStyle/>
          <a:p>
            <a:pPr marL="285750" indent="-285750">
              <a:lnSpc>
                <a:spcPct val="150000"/>
              </a:lnSpc>
              <a:buFont typeface="Arial" panose="020B0604020202020204" pitchFamily="34" charset="0"/>
              <a:buChar char="•"/>
            </a:pPr>
            <a:r>
              <a:rPr lang="en-US" sz="4000" dirty="0"/>
              <a:t>The 2022/2023 federal fiscal year ends soon in September</a:t>
            </a:r>
          </a:p>
          <a:p>
            <a:pPr marL="285750" indent="-285750">
              <a:lnSpc>
                <a:spcPct val="150000"/>
              </a:lnSpc>
              <a:buFont typeface="Arial" panose="020B0604020202020204" pitchFamily="34" charset="0"/>
              <a:buChar char="•"/>
            </a:pPr>
            <a:r>
              <a:rPr lang="en-US" sz="4000" dirty="0"/>
              <a:t>Agencies have until </a:t>
            </a:r>
            <a:r>
              <a:rPr lang="en-US" sz="4000" b="1" dirty="0"/>
              <a:t>July 14</a:t>
            </a:r>
            <a:r>
              <a:rPr lang="en-US" sz="4000" dirty="0"/>
              <a:t> to submit E-76s/Requests for Authorization to districts</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2</a:t>
            </a:r>
          </a:p>
        </p:txBody>
      </p:sp>
    </p:spTree>
    <p:extLst>
      <p:ext uri="{BB962C8B-B14F-4D97-AF65-F5344CB8AC3E}">
        <p14:creationId xmlns:p14="http://schemas.microsoft.com/office/powerpoint/2010/main" val="3460496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913059"/>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400" dirty="0"/>
              <a:t>The deadline to submit inactive invoices was </a:t>
            </a:r>
            <a:r>
              <a:rPr lang="en-US" sz="2400" b="1" dirty="0"/>
              <a:t>May 23, 2023</a:t>
            </a:r>
          </a:p>
          <a:p>
            <a:pPr marL="285750" indent="-285750">
              <a:lnSpc>
                <a:spcPct val="150000"/>
              </a:lnSpc>
              <a:buFont typeface="Arial" panose="020B0604020202020204" pitchFamily="34" charset="0"/>
              <a:buChar char="•"/>
            </a:pPr>
            <a:r>
              <a:rPr lang="en-US" sz="2400" dirty="0"/>
              <a:t>Inactivity may prevent E-76s from being processed</a:t>
            </a:r>
          </a:p>
          <a:p>
            <a:pPr marL="285750" indent="-285750">
              <a:lnSpc>
                <a:spcPct val="150000"/>
              </a:lnSpc>
              <a:buFont typeface="Arial" panose="020B0604020202020204" pitchFamily="34" charset="0"/>
              <a:buChar char="•"/>
            </a:pPr>
            <a:r>
              <a:rPr lang="en-US" sz="2400" dirty="0"/>
              <a:t>New inactive quarter begins on </a:t>
            </a:r>
            <a:r>
              <a:rPr lang="en-US" sz="2400" b="1" dirty="0"/>
              <a:t>July 1, 2023</a:t>
            </a:r>
            <a:endParaRPr lang="en-US" sz="2400" dirty="0"/>
          </a:p>
          <a:p>
            <a:pPr marL="285750" lvl="0" indent="-285750">
              <a:lnSpc>
                <a:spcPct val="150000"/>
              </a:lnSpc>
              <a:buFont typeface="Arial" panose="020B0604020202020204" pitchFamily="34" charset="0"/>
              <a:buChar char="•"/>
            </a:pPr>
            <a:r>
              <a:rPr lang="en-US" sz="2400" dirty="0"/>
              <a:t>The official inactive list can be viewed here: </a:t>
            </a:r>
            <a:r>
              <a:rPr lang="en-US" sz="2400" dirty="0">
                <a:hlinkClick r:id="rId3"/>
              </a:rPr>
              <a:t>https://dot.ca.gov/programs/local-assistance/projects/inactive-projects</a:t>
            </a:r>
            <a:endParaRPr lang="en-US" sz="2400" dirty="0"/>
          </a:p>
          <a:p>
            <a:pPr marL="285750" indent="-285750">
              <a:lnSpc>
                <a:spcPct val="150000"/>
              </a:lnSpc>
              <a:buFont typeface="Arial" panose="020B0604020202020204" pitchFamily="34" charset="0"/>
              <a:buChar char="•"/>
            </a:pPr>
            <a:r>
              <a:rPr lang="en-US" sz="2400" dirty="0"/>
              <a:t>If you have questions or issues with submitting invoices, please contact your area engineer/planner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3</a:t>
            </a:r>
          </a:p>
        </p:txBody>
      </p:sp>
    </p:spTree>
    <p:extLst>
      <p:ext uri="{BB962C8B-B14F-4D97-AF65-F5344CB8AC3E}">
        <p14:creationId xmlns:p14="http://schemas.microsoft.com/office/powerpoint/2010/main" val="416691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5390002" cy="584775"/>
          </a:xfrm>
          <a:prstGeom prst="rect">
            <a:avLst/>
          </a:prstGeom>
          <a:noFill/>
        </p:spPr>
        <p:txBody>
          <a:bodyPr wrap="none" rtlCol="0">
            <a:spAutoFit/>
          </a:bodyPr>
          <a:lstStyle/>
          <a:p>
            <a:r>
              <a:rPr lang="en-US" sz="3200" b="1" dirty="0"/>
              <a:t>Active Transportation Program</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549110" cy="4467057"/>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400" dirty="0"/>
              <a:t>ATP Cycle 6 MPO component will be finalized for the June 2023 CTC Meeting</a:t>
            </a:r>
          </a:p>
          <a:p>
            <a:pPr marL="285750" lvl="0" indent="-285750">
              <a:lnSpc>
                <a:spcPct val="150000"/>
              </a:lnSpc>
              <a:buFont typeface="Arial" panose="020B0604020202020204" pitchFamily="34" charset="0"/>
              <a:buChar char="•"/>
            </a:pPr>
            <a:r>
              <a:rPr lang="en-US" sz="2400" dirty="0"/>
              <a:t>Timely Use of Funds calculator is now available</a:t>
            </a:r>
          </a:p>
          <a:p>
            <a:pPr marL="742950" lvl="1" indent="-285750">
              <a:lnSpc>
                <a:spcPct val="150000"/>
              </a:lnSpc>
              <a:buFont typeface="Arial" panose="020B0604020202020204" pitchFamily="34" charset="0"/>
              <a:buChar char="•"/>
            </a:pPr>
            <a:r>
              <a:rPr lang="en-US" sz="2400" dirty="0"/>
              <a:t>Assists in confirming deadlines and submittal dates</a:t>
            </a:r>
          </a:p>
          <a:p>
            <a:pPr marL="742950" lvl="1" indent="-285750">
              <a:lnSpc>
                <a:spcPct val="150000"/>
              </a:lnSpc>
              <a:buFont typeface="Arial" panose="020B0604020202020204" pitchFamily="34" charset="0"/>
              <a:buChar char="•"/>
            </a:pPr>
            <a:r>
              <a:rPr lang="en-US" sz="2400" dirty="0"/>
              <a:t>Link: </a:t>
            </a:r>
            <a:r>
              <a:rPr lang="en-US" sz="2400" dirty="0">
                <a:hlinkClick r:id="rId3"/>
              </a:rPr>
              <a:t>https://dot.ca.gov/programs/local-assistance/fed-and-state-programs/active-transportation-program/timelyuse</a:t>
            </a:r>
            <a:endParaRPr lang="en-US" sz="2400" dirty="0"/>
          </a:p>
          <a:p>
            <a:pPr marL="285750" indent="-285750">
              <a:lnSpc>
                <a:spcPct val="150000"/>
              </a:lnSpc>
              <a:buFont typeface="Arial" panose="020B0604020202020204" pitchFamily="34" charset="0"/>
              <a:buChar char="•"/>
            </a:pPr>
            <a:r>
              <a:rPr lang="en-US" sz="2400" dirty="0"/>
              <a:t>For more info and guidance, please see Caltrans’ ATP webpage: </a:t>
            </a:r>
            <a:r>
              <a:rPr lang="en-US" sz="2400" dirty="0">
                <a:hlinkClick r:id="rId4"/>
              </a:rPr>
              <a:t>https://dot.ca.gov/programs/local-assistance/fed-and-state-programs/active-transportation-program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4</a:t>
            </a:r>
          </a:p>
        </p:txBody>
      </p:sp>
    </p:spTree>
    <p:extLst>
      <p:ext uri="{BB962C8B-B14F-4D97-AF65-F5344CB8AC3E}">
        <p14:creationId xmlns:p14="http://schemas.microsoft.com/office/powerpoint/2010/main" val="2743673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07226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500" b="1" dirty="0"/>
              <a:t>Cycle 2 </a:t>
            </a:r>
            <a:r>
              <a:rPr lang="en-US" sz="2500" dirty="0"/>
              <a:t>applications are currently being evaluated</a:t>
            </a:r>
          </a:p>
          <a:p>
            <a:pPr marL="742950" lvl="1" indent="-285750">
              <a:lnSpc>
                <a:spcPct val="150000"/>
              </a:lnSpc>
              <a:buFont typeface="Arial" panose="020B0604020202020204" pitchFamily="34" charset="0"/>
              <a:buChar char="•"/>
            </a:pPr>
            <a:r>
              <a:rPr lang="en-US" sz="2500" dirty="0"/>
              <a:t>Award notification will be in September 2023</a:t>
            </a:r>
          </a:p>
          <a:p>
            <a:pPr marL="285750" indent="-285750">
              <a:lnSpc>
                <a:spcPct val="150000"/>
              </a:lnSpc>
              <a:buFont typeface="Arial" panose="020B0604020202020204" pitchFamily="34" charset="0"/>
              <a:buChar char="•"/>
            </a:pPr>
            <a:r>
              <a:rPr lang="en-US" sz="2500" dirty="0"/>
              <a:t>Local Agencies with Cycle 1 projects should submit invoices no more frequently than monthly and no less frequently than quarterly</a:t>
            </a:r>
          </a:p>
          <a:p>
            <a:pPr marL="285750" indent="-285750">
              <a:lnSpc>
                <a:spcPct val="150000"/>
              </a:lnSpc>
              <a:buFont typeface="Arial" panose="020B0604020202020204" pitchFamily="34" charset="0"/>
              <a:buChar char="•"/>
            </a:pPr>
            <a:r>
              <a:rPr lang="en-US" sz="2500" dirty="0"/>
              <a:t>Please see the Clean CA webpage for more info and application guidelines: </a:t>
            </a:r>
            <a:r>
              <a:rPr lang="en-US" sz="2500" dirty="0">
                <a:hlinkClick r:id="rId3"/>
              </a:rPr>
              <a:t>https://cleancalifornia.dot.ca.gov/local-grants/local-grant-program</a:t>
            </a:r>
            <a:endParaRPr lang="en-US" sz="25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5</a:t>
            </a:r>
          </a:p>
        </p:txBody>
      </p:sp>
    </p:spTree>
    <p:extLst>
      <p:ext uri="{BB962C8B-B14F-4D97-AF65-F5344CB8AC3E}">
        <p14:creationId xmlns:p14="http://schemas.microsoft.com/office/powerpoint/2010/main" val="1298111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DBE/QAP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83157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600" dirty="0"/>
              <a:t>DBE exhibits 9-B and 9-C for FFY 22/23 are due to the District by </a:t>
            </a:r>
            <a:r>
              <a:rPr lang="en-US" sz="2600" b="1" dirty="0"/>
              <a:t>July 7, 2023</a:t>
            </a:r>
          </a:p>
          <a:p>
            <a:pPr marL="285750" indent="-285750">
              <a:lnSpc>
                <a:spcPct val="150000"/>
              </a:lnSpc>
              <a:buFont typeface="Arial" panose="020B0604020202020204" pitchFamily="34" charset="0"/>
              <a:buChar char="•"/>
            </a:pPr>
            <a:r>
              <a:rPr lang="en-US" sz="2600" dirty="0"/>
              <a:t>Quality Assurance Program (QAP) forms need to be updated and approved every 5 years</a:t>
            </a:r>
          </a:p>
          <a:p>
            <a:pPr marL="285750" indent="-285750">
              <a:lnSpc>
                <a:spcPct val="150000"/>
              </a:lnSpc>
              <a:buFont typeface="Arial" panose="020B0604020202020204" pitchFamily="34" charset="0"/>
              <a:buChar char="•"/>
            </a:pPr>
            <a:r>
              <a:rPr lang="en-US" sz="2600" dirty="0"/>
              <a:t>DBE &amp; QAP forms need to be up to date in order to process E-76s and receive federal funding</a:t>
            </a:r>
          </a:p>
          <a:p>
            <a:pPr marL="285750" indent="-285750">
              <a:lnSpc>
                <a:spcPct val="150000"/>
              </a:lnSpc>
              <a:buFont typeface="Arial" panose="020B0604020202020204" pitchFamily="34" charset="0"/>
              <a:buChar char="•"/>
            </a:pPr>
            <a:r>
              <a:rPr lang="en-US" sz="2600" dirty="0"/>
              <a:t>If you have questions or issues with submitting DBE/QAP forms, please contact your area engineer/planner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6</a:t>
            </a:r>
          </a:p>
        </p:txBody>
      </p:sp>
    </p:spTree>
    <p:extLst>
      <p:ext uri="{BB962C8B-B14F-4D97-AF65-F5344CB8AC3E}">
        <p14:creationId xmlns:p14="http://schemas.microsoft.com/office/powerpoint/2010/main" val="3686118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PED Extension</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355855"/>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50" dirty="0"/>
              <a:t>New way to request extensions for Project End Dates (PED)</a:t>
            </a:r>
          </a:p>
          <a:p>
            <a:pPr marL="742950" lvl="1" indent="-285750">
              <a:lnSpc>
                <a:spcPct val="150000"/>
              </a:lnSpc>
              <a:buFont typeface="Arial" panose="020B0604020202020204" pitchFamily="34" charset="0"/>
              <a:buChar char="•"/>
            </a:pPr>
            <a:r>
              <a:rPr lang="en-US" sz="2050" dirty="0"/>
              <a:t>Entirely online and replaces old E-76 system</a:t>
            </a:r>
          </a:p>
          <a:p>
            <a:pPr marL="742950" lvl="1" indent="-285750">
              <a:lnSpc>
                <a:spcPct val="150000"/>
              </a:lnSpc>
              <a:buFont typeface="Arial" panose="020B0604020202020204" pitchFamily="34" charset="0"/>
              <a:buChar char="•"/>
            </a:pPr>
            <a:r>
              <a:rPr lang="en-US" sz="2050" dirty="0"/>
              <a:t>Link: </a:t>
            </a:r>
            <a:r>
              <a:rPr lang="en-US" sz="2050" dirty="0">
                <a:hlinkClick r:id="rId3"/>
              </a:rPr>
              <a:t>https://app.smartsheet.com/b/form/dd8ec43edae54b8aad35159cacec011a</a:t>
            </a:r>
            <a:endParaRPr lang="en-US" sz="2050" dirty="0"/>
          </a:p>
          <a:p>
            <a:pPr marL="285750" indent="-285750">
              <a:lnSpc>
                <a:spcPct val="150000"/>
              </a:lnSpc>
              <a:buFont typeface="Arial" panose="020B0604020202020204" pitchFamily="34" charset="0"/>
              <a:buChar char="•"/>
            </a:pPr>
            <a:r>
              <a:rPr lang="en-US" sz="2050" dirty="0"/>
              <a:t>Work done after a PED cannot be reimbursed!</a:t>
            </a:r>
          </a:p>
          <a:p>
            <a:pPr marL="285750" indent="-285750">
              <a:lnSpc>
                <a:spcPct val="150000"/>
              </a:lnSpc>
              <a:buFont typeface="Arial" panose="020B0604020202020204" pitchFamily="34" charset="0"/>
              <a:buChar char="•"/>
            </a:pPr>
            <a:r>
              <a:rPr lang="en-US" sz="2050" dirty="0"/>
              <a:t>More info and a report listing upcoming PED expirations can be found here: </a:t>
            </a:r>
            <a:r>
              <a:rPr lang="en-US" sz="2050" dirty="0">
                <a:hlinkClick r:id="rId4"/>
              </a:rPr>
              <a:t>https://dot.ca.gov/programs/local-assistance/projects/projects-with-expiring-end-dates</a:t>
            </a:r>
            <a:endParaRPr lang="en-US" sz="205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7</a:t>
            </a:r>
          </a:p>
        </p:txBody>
      </p:sp>
    </p:spTree>
    <p:extLst>
      <p:ext uri="{BB962C8B-B14F-4D97-AF65-F5344CB8AC3E}">
        <p14:creationId xmlns:p14="http://schemas.microsoft.com/office/powerpoint/2010/main" val="3576718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CRRSAA / PMRF</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039696"/>
          </a:xfrm>
          <a:prstGeom prst="rect">
            <a:avLst/>
          </a:prstGeom>
        </p:spPr>
        <p:txBody>
          <a:bodyPr wrap="square">
            <a:spAutoFit/>
          </a:bodyPr>
          <a:lstStyle/>
          <a:p>
            <a:pPr marL="285750" indent="-285750">
              <a:lnSpc>
                <a:spcPct val="150000"/>
              </a:lnSpc>
              <a:buFont typeface="Arial" panose="020B0604020202020204" pitchFamily="34" charset="0"/>
              <a:buChar char="•"/>
            </a:pPr>
            <a:r>
              <a:rPr lang="en-US" sz="2900" dirty="0"/>
              <a:t>CRRSAA/PMRF funding for unobligated projects were subject to rescission per the Fiscal Responsibility Act of 2023</a:t>
            </a:r>
          </a:p>
          <a:p>
            <a:pPr marL="285750" indent="-285750">
              <a:lnSpc>
                <a:spcPct val="150000"/>
              </a:lnSpc>
              <a:buFont typeface="Arial" panose="020B0604020202020204" pitchFamily="34" charset="0"/>
              <a:buChar char="•"/>
            </a:pPr>
            <a:r>
              <a:rPr lang="en-US" sz="2900" dirty="0"/>
              <a:t>The State and Caltrans HQ are currently running a reconciliation effort to determine which projects with federal funds affected by the recission can be exchanged for state funds – more information to come on this</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8</a:t>
            </a:r>
          </a:p>
        </p:txBody>
      </p:sp>
    </p:spTree>
    <p:extLst>
      <p:ext uri="{BB962C8B-B14F-4D97-AF65-F5344CB8AC3E}">
        <p14:creationId xmlns:p14="http://schemas.microsoft.com/office/powerpoint/2010/main" val="2903377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541191" cy="584775"/>
          </a:xfrm>
          <a:prstGeom prst="rect">
            <a:avLst/>
          </a:prstGeom>
          <a:noFill/>
        </p:spPr>
        <p:txBody>
          <a:bodyPr wrap="none" rtlCol="0">
            <a:spAutoFit/>
          </a:bodyPr>
          <a:lstStyle/>
          <a:p>
            <a:r>
              <a:rPr lang="en-US" sz="3200" b="1" dirty="0"/>
              <a:t>Training</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2232021"/>
          </a:xfrm>
          <a:prstGeom prst="rect">
            <a:avLst/>
          </a:prstGeom>
        </p:spPr>
        <p:txBody>
          <a:bodyPr wrap="square">
            <a:spAutoFit/>
          </a:bodyPr>
          <a:lstStyle/>
          <a:p>
            <a:pPr marL="285750" indent="-285750">
              <a:lnSpc>
                <a:spcPct val="150000"/>
              </a:lnSpc>
              <a:buFont typeface="Arial" panose="020B0604020202020204" pitchFamily="34" charset="0"/>
              <a:buChar char="•"/>
            </a:pPr>
            <a:r>
              <a:rPr lang="en-US" sz="3200" dirty="0"/>
              <a:t>LTAP link for training registration and info: </a:t>
            </a:r>
            <a:r>
              <a:rPr lang="en-US" sz="3200" dirty="0">
                <a:hlinkClick r:id="rId3"/>
              </a:rPr>
              <a:t>https://ca-ctap.org/index.cfm?pid=1609</a:t>
            </a:r>
            <a:endParaRPr lang="en-US" sz="3200" dirty="0"/>
          </a:p>
          <a:p>
            <a:pPr marL="285750" indent="-285750">
              <a:lnSpc>
                <a:spcPct val="150000"/>
              </a:lnSpc>
              <a:buFont typeface="Arial" panose="020B0604020202020204" pitchFamily="34" charset="0"/>
              <a:buChar char="•"/>
            </a:pPr>
            <a:r>
              <a:rPr lang="en-US" sz="3200" dirty="0"/>
              <a:t>Fall training schedule is coming soon</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9</a:t>
            </a:r>
          </a:p>
        </p:txBody>
      </p:sp>
    </p:spTree>
    <p:extLst>
      <p:ext uri="{BB962C8B-B14F-4D97-AF65-F5344CB8AC3E}">
        <p14:creationId xmlns:p14="http://schemas.microsoft.com/office/powerpoint/2010/main" val="521612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418704" cy="369332"/>
          </a:xfrm>
          <a:prstGeom prst="rect">
            <a:avLst/>
          </a:prstGeom>
        </p:spPr>
        <p:txBody>
          <a:bodyPr wrap="none">
            <a:spAutoFit/>
          </a:bodyPr>
          <a:lstStyle/>
          <a:p>
            <a:r>
              <a:rPr lang="en-US" dirty="0">
                <a:solidFill>
                  <a:schemeClr val="accent1">
                    <a:lumMod val="50000"/>
                  </a:schemeClr>
                </a:solidFill>
                <a:effectLst>
                  <a:outerShdw blurRad="38100" dist="38100" dir="2700000" algn="tl">
                    <a:srgbClr val="000000">
                      <a:alpha val="43137"/>
                    </a:srgbClr>
                  </a:outerShdw>
                </a:effectLst>
              </a:rPr>
              <a:t>10</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9785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8B8733-70F3-52F1-F00B-4CCA89091794}"/>
              </a:ext>
            </a:extLst>
          </p:cNvPr>
          <p:cNvPicPr>
            <a:picLocks noChangeAspect="1"/>
          </p:cNvPicPr>
          <p:nvPr/>
        </p:nvPicPr>
        <p:blipFill>
          <a:blip r:embed="rId3"/>
          <a:stretch>
            <a:fillRect/>
          </a:stretch>
        </p:blipFill>
        <p:spPr>
          <a:xfrm>
            <a:off x="550278" y="0"/>
            <a:ext cx="11091444" cy="6858000"/>
          </a:xfrm>
          <a:prstGeom prst="rect">
            <a:avLst/>
          </a:prstGeom>
        </p:spPr>
      </p:pic>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41453</TotalTime>
  <Words>829</Words>
  <Application>Microsoft Office PowerPoint</Application>
  <PresentationFormat>Widescreen</PresentationFormat>
  <Paragraphs>108</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Luu, Oliver@DOT</cp:lastModifiedBy>
  <cp:revision>1152</cp:revision>
  <cp:lastPrinted>2019-05-24T19:45:03Z</cp:lastPrinted>
  <dcterms:created xsi:type="dcterms:W3CDTF">2019-03-25T04:17:46Z</dcterms:created>
  <dcterms:modified xsi:type="dcterms:W3CDTF">2023-06-21T23:34:22Z</dcterms:modified>
</cp:coreProperties>
</file>